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261" r:id="rId2"/>
    <p:sldId id="272" r:id="rId3"/>
    <p:sldId id="279" r:id="rId4"/>
    <p:sldId id="274" r:id="rId5"/>
    <p:sldId id="262" r:id="rId6"/>
    <p:sldId id="297" r:id="rId7"/>
    <p:sldId id="291" r:id="rId8"/>
    <p:sldId id="276" r:id="rId9"/>
    <p:sldId id="267" r:id="rId10"/>
    <p:sldId id="275" r:id="rId11"/>
    <p:sldId id="298" r:id="rId12"/>
    <p:sldId id="288" r:id="rId13"/>
    <p:sldId id="289" r:id="rId14"/>
    <p:sldId id="296" r:id="rId15"/>
    <p:sldId id="271" r:id="rId16"/>
  </p:sldIdLst>
  <p:sldSz cx="9906000" cy="6858000" type="A4"/>
  <p:notesSz cx="6735763" cy="9866313"/>
  <p:embeddedFontLst>
    <p:embeddedFont>
      <p:font typeface="나눔고딕" panose="020B0600000101010101" charset="-127"/>
      <p:regular r:id="rId19"/>
      <p:bold r:id="rId20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>
          <p15:clr>
            <a:srgbClr val="A4A3A4"/>
          </p15:clr>
        </p15:guide>
        <p15:guide id="2" orient="horz" pos="640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ECBA"/>
    <a:srgbClr val="C6E6A2"/>
    <a:srgbClr val="B8E08C"/>
    <a:srgbClr val="CDCDCD"/>
    <a:srgbClr val="EAEAE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7" autoAdjust="0"/>
    <p:restoredTop sz="99786" autoAdjust="0"/>
  </p:normalViewPr>
  <p:slideViewPr>
    <p:cSldViewPr>
      <p:cViewPr varScale="1">
        <p:scale>
          <a:sx n="109" d="100"/>
          <a:sy n="109" d="100"/>
        </p:scale>
        <p:origin x="1524" y="114"/>
      </p:cViewPr>
      <p:guideLst>
        <p:guide orient="horz" pos="4042"/>
        <p:guide orient="horz" pos="640"/>
        <p:guide orient="horz" pos="981"/>
        <p:guide pos="5978"/>
        <p:guide pos="2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-378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ko-KR" altLang="en-US" dirty="0"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861C86DD-F20A-4EDC-86E9-48254080849A}" type="datetimeFigureOut">
              <a:rPr lang="ko-KR" altLang="en-US" smtClean="0">
                <a:latin typeface="Rix모던고딕 B" panose="02020603020101020101" pitchFamily="18" charset="-127"/>
                <a:ea typeface="Rix모던고딕 B" panose="02020603020101020101" pitchFamily="18" charset="-127"/>
              </a:rPr>
              <a:pPr/>
              <a:t>2018-07-12</a:t>
            </a:fld>
            <a:endParaRPr lang="ko-KR" altLang="en-US" dirty="0"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EC8F6BA-F00E-4541-B63C-17C3D50B6579}" type="slidenum">
              <a:rPr lang="ko-KR" altLang="en-US" smtClean="0">
                <a:latin typeface="Rix모던고딕 B" panose="02020603020101020101" pitchFamily="18" charset="-127"/>
                <a:ea typeface="Rix모던고딕 B" panose="02020603020101020101" pitchFamily="18" charset="-127"/>
              </a:rPr>
              <a:pPr/>
              <a:t>‹#›</a:t>
            </a:fld>
            <a:endParaRPr lang="ko-KR" altLang="en-US" dirty="0"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8662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fld id="{A93EDBF3-1CC8-4DCA-A048-5DB36CB9C9F8}" type="datetimeFigureOut">
              <a:rPr lang="ko-KR" altLang="en-US" smtClean="0"/>
              <a:pPr/>
              <a:t>2018-07-12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fld id="{C1448C61-696A-4063-856C-D808EDAE937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0974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Rix모던고딕 B" panose="02020603020101020101" pitchFamily="18" charset="-127"/>
        <a:ea typeface="Rix모던고딕 B" panose="02020603020101020101" pitchFamily="18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Rix모던고딕 B" panose="02020603020101020101" pitchFamily="18" charset="-127"/>
        <a:ea typeface="Rix모던고딕 B" panose="02020603020101020101" pitchFamily="18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Rix모던고딕 B" panose="02020603020101020101" pitchFamily="18" charset="-127"/>
        <a:ea typeface="Rix모던고딕 B" panose="02020603020101020101" pitchFamily="18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Rix모던고딕 B" panose="02020603020101020101" pitchFamily="18" charset="-127"/>
        <a:ea typeface="Rix모던고딕 B" panose="02020603020101020101" pitchFamily="18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Rix모던고딕 B" panose="02020603020101020101" pitchFamily="18" charset="-127"/>
        <a:ea typeface="Rix모던고딕 B" panose="02020603020101020101" pitchFamily="18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15925" y="332656"/>
            <a:ext cx="9074150" cy="382500"/>
          </a:xfrm>
        </p:spPr>
        <p:txBody>
          <a:bodyPr/>
          <a:lstStyle>
            <a:lvl1pPr>
              <a:defRPr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슬라이드 번호 개체 틀 8"/>
          <p:cNvSpPr txBox="1">
            <a:spLocks/>
          </p:cNvSpPr>
          <p:nvPr userDrawn="1"/>
        </p:nvSpPr>
        <p:spPr>
          <a:xfrm>
            <a:off x="8553400" y="6544409"/>
            <a:ext cx="740532" cy="16927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2E4F62-9691-4A5D-9644-820D019FCD62}" type="slidenum">
              <a:rPr kumimoji="1" lang="ko-KR" altLang="en-US" sz="1000" b="0" smtClean="0">
                <a:gradFill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0" scaled="1"/>
                </a:gra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ko-KR" altLang="en-US" sz="1000" b="0" dirty="0">
              <a:gradFill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lin ang="0" scaled="1"/>
              </a:gra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415926" y="836716"/>
            <a:ext cx="9073076" cy="18000"/>
            <a:chOff x="415924" y="836716"/>
            <a:chExt cx="9073076" cy="36000"/>
          </a:xfrm>
        </p:grpSpPr>
        <p:sp>
          <p:nvSpPr>
            <p:cNvPr id="17" name="직사각형 16"/>
            <p:cNvSpPr/>
            <p:nvPr/>
          </p:nvSpPr>
          <p:spPr>
            <a:xfrm>
              <a:off x="417000" y="836716"/>
              <a:ext cx="9072000" cy="3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415924" y="836716"/>
              <a:ext cx="720000" cy="3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9" name="직사각형 18"/>
          <p:cNvSpPr/>
          <p:nvPr userDrawn="1"/>
        </p:nvSpPr>
        <p:spPr>
          <a:xfrm>
            <a:off x="9427475" y="6564243"/>
            <a:ext cx="49529" cy="129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31468" latinLnBrk="0"/>
            <a:endParaRPr lang="ko-KR" altLang="en-US" dirty="0" smtClean="0">
              <a:solidFill>
                <a:prstClr val="white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17000" y="6623831"/>
            <a:ext cx="8532000" cy="1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437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목차, 간지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백지수\개인자료\도형 샘플\2014_도형\Background\포인트용 배경\풀_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3953"/>
            <a:ext cx="9906000" cy="126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99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표지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9"/>
            <a:ext cx="9906000" cy="6852622"/>
          </a:xfrm>
          <a:prstGeom prst="rect">
            <a:avLst/>
          </a:prstGeom>
        </p:spPr>
      </p:pic>
      <p:pic>
        <p:nvPicPr>
          <p:cNvPr id="6" name="Picture 2" descr="D:\백지수\개인자료\도형 샘플\2014_도형\Background\포인트용 배경\풀_0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3955"/>
            <a:ext cx="9906000" cy="126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753200" y="3825044"/>
            <a:ext cx="1800200" cy="172988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332" y="2996952"/>
            <a:ext cx="1800200" cy="172988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29264" y="3284984"/>
            <a:ext cx="1006424" cy="96711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376" y="4941168"/>
            <a:ext cx="1297286" cy="12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7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ing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9"/>
            <a:ext cx="9906000" cy="6852622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96" y="2600908"/>
            <a:ext cx="4572009" cy="131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7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15925" y="274638"/>
            <a:ext cx="9074150" cy="5254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15925" y="1600203"/>
            <a:ext cx="90741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06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</p:sldLayoutIdLst>
  <p:txStyles>
    <p:titleStyle>
      <a:lvl1pPr algn="l" defTabSz="914400" rtl="0" eaLnBrk="1" latinLnBrk="1" hangingPunct="1">
        <a:spcBef>
          <a:spcPct val="0"/>
        </a:spcBef>
        <a:buNone/>
        <a:defRPr lang="ko-KR" altLang="en-US" sz="2400" b="0" kern="1200" spc="-100" baseline="0" dirty="0">
          <a:gradFill>
            <a:gsLst>
              <a:gs pos="0">
                <a:schemeClr val="tx1">
                  <a:lumMod val="95000"/>
                  <a:lumOff val="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lin ang="16200000" scaled="1"/>
          </a:gradFill>
          <a:latin typeface="Rix모던고딕 EB" panose="02020603020101020101" pitchFamily="18" charset="-127"/>
          <a:ea typeface="Rix모던고딕 EB" panose="02020603020101020101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2418" y="3969060"/>
            <a:ext cx="119423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2400" spc="-1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2018. 07.</a:t>
            </a:r>
            <a:endParaRPr lang="ko-KR" altLang="en-US" sz="2400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920552" y="1736812"/>
            <a:ext cx="7247158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ko-KR" altLang="en-US" sz="4000" spc="-1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54A6"/>
                </a:solidFill>
                <a:latin typeface="+mj-ea"/>
                <a:ea typeface="+mj-ea"/>
                <a:cs typeface="+mj-cs"/>
              </a:rPr>
              <a:t>대입제도 개편을 위한</a:t>
            </a:r>
            <a:endParaRPr lang="en-US" altLang="ko-KR" sz="4000" spc="-1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54A6"/>
              </a:solidFill>
              <a:latin typeface="+mj-ea"/>
              <a:ea typeface="+mj-ea"/>
              <a:cs typeface="+mj-cs"/>
            </a:endParaRPr>
          </a:p>
          <a:p>
            <a:r>
              <a:rPr lang="ko-KR" altLang="en-US" sz="4000" spc="-1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54A6"/>
                </a:solidFill>
                <a:latin typeface="+mj-ea"/>
                <a:ea typeface="+mj-ea"/>
                <a:cs typeface="+mj-cs"/>
              </a:rPr>
              <a:t>공론화에 대한 이해</a:t>
            </a:r>
            <a:endParaRPr lang="ko-KR" altLang="en-US" sz="4000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54A6"/>
              </a:solidFill>
              <a:latin typeface="+mj-ea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2418" y="5229200"/>
            <a:ext cx="239488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대입제도개편 공론화위원회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85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시민참여단</a:t>
            </a:r>
            <a:r>
              <a:rPr lang="ko-KR" altLang="en-US" dirty="0" smtClean="0"/>
              <a:t> </a:t>
            </a:r>
            <a:r>
              <a:rPr lang="ko-KR" altLang="en-US" dirty="0"/>
              <a:t>선정 및 역할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416495" y="1016001"/>
            <a:ext cx="9073579" cy="396000"/>
            <a:chOff x="395287" y="841276"/>
            <a:chExt cx="8375611" cy="330000"/>
          </a:xfrm>
        </p:grpSpPr>
        <p:sp>
          <p:nvSpPr>
            <p:cNvPr id="4" name="직사각형 3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시민참여단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역할</a:t>
              </a:r>
              <a:endPara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gradFill>
                  <a:gsLst>
                    <a:gs pos="0">
                      <a:srgbClr val="0070C0"/>
                    </a:gs>
                    <a:gs pos="100000">
                      <a:srgbClr val="0070C0"/>
                    </a:gs>
                  </a:gsLst>
                  <a:lin ang="16200000" scaled="1"/>
                </a:gra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878856"/>
              </p:ext>
            </p:extLst>
          </p:nvPr>
        </p:nvGraphicFramePr>
        <p:xfrm>
          <a:off x="415925" y="5085184"/>
          <a:ext cx="9074150" cy="1324037"/>
        </p:xfrm>
        <a:graphic>
          <a:graphicData uri="http://schemas.openxmlformats.org/drawingml/2006/table">
            <a:tbl>
              <a:tblPr/>
              <a:tblGrid>
                <a:gridCol w="1702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2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506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구 분</a:t>
                      </a:r>
                    </a:p>
                  </a:txBody>
                  <a:tcPr marL="3600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1200" spc="-50" baseline="0" dirty="0" err="1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시민참여단</a:t>
                      </a:r>
                      <a:r>
                        <a:rPr lang="ko-KR" altLang="en-US" sz="16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 모집 조사</a:t>
                      </a:r>
                      <a:endParaRPr lang="ko-KR" altLang="en-US" sz="1600" kern="1200" spc="-5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Rix모던고딕 EB" panose="02020603020101020101" pitchFamily="18" charset="-127"/>
                        <a:ea typeface="Rix모던고딕 EB" panose="02020603020101020101" pitchFamily="18" charset="-127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1</a:t>
                      </a:r>
                      <a:r>
                        <a:rPr lang="ko-KR" altLang="en-US" sz="16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차 </a:t>
                      </a:r>
                      <a:r>
                        <a:rPr lang="ko-KR" altLang="en-US" sz="16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조사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2</a:t>
                      </a:r>
                      <a:r>
                        <a:rPr lang="ko-KR" altLang="en-US" sz="16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차 </a:t>
                      </a:r>
                      <a:r>
                        <a:rPr lang="ko-KR" altLang="en-US" sz="16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조사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3</a:t>
                      </a:r>
                      <a:r>
                        <a:rPr lang="ko-KR" altLang="en-US" sz="16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차 </a:t>
                      </a:r>
                      <a:r>
                        <a:rPr lang="ko-KR" altLang="en-US" sz="16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Rix모던고딕 EB" panose="02020603020101020101" pitchFamily="18" charset="-127"/>
                          <a:ea typeface="Rix모던고딕 EB" panose="02020603020101020101" pitchFamily="18" charset="-127"/>
                          <a:cs typeface="+mn-cs"/>
                        </a:rPr>
                        <a:t>조사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48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Rix모던고딕 B" panose="02020603020101020101" pitchFamily="18" charset="-127"/>
                          <a:ea typeface="Rix모던고딕 B" panose="02020603020101020101" pitchFamily="18" charset="-127"/>
                          <a:cs typeface="+mn-cs"/>
                        </a:rPr>
                        <a:t>조사시기</a:t>
                      </a:r>
                      <a:endParaRPr lang="ko-KR" altLang="en-US" sz="1400" kern="1200" spc="-5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Rix모던고딕 B" panose="02020603020101020101" pitchFamily="18" charset="-127"/>
                        <a:ea typeface="Rix모던고딕 B" panose="02020603020101020101" pitchFamily="18" charset="-127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휴대전화</a:t>
                      </a:r>
                      <a:r>
                        <a:rPr lang="en-US" altLang="ko-KR" sz="14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/</a:t>
                      </a:r>
                      <a:r>
                        <a:rPr lang="ko-KR" altLang="en-US" sz="14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집전화 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조사</a:t>
                      </a:r>
                      <a:endParaRPr lang="en-US" altLang="ko-KR" sz="1400" kern="1200" spc="-50" baseline="0" dirty="0" smtClean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1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차 </a:t>
                      </a:r>
                      <a:r>
                        <a:rPr lang="ko-KR" altLang="en-US" sz="1400" kern="1200" spc="-50" baseline="0" dirty="0" err="1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숙의토론회</a:t>
                      </a:r>
                      <a:endParaRPr lang="en-US" altLang="ko-KR" sz="1400" kern="1200" spc="-50" baseline="0" dirty="0" smtClean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2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차 </a:t>
                      </a:r>
                      <a:r>
                        <a:rPr lang="ko-KR" altLang="en-US" sz="1400" kern="1200" spc="-50" baseline="0" dirty="0" err="1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숙의토론회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 </a:t>
                      </a:r>
                      <a:r>
                        <a:rPr lang="en-US" altLang="ko-KR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(1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일차</a:t>
                      </a:r>
                      <a:r>
                        <a:rPr lang="en-US" altLang="ko-KR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)</a:t>
                      </a:r>
                      <a:endParaRPr lang="ko-KR" altLang="en-US" sz="1400" kern="1200" spc="-5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2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차 </a:t>
                      </a:r>
                      <a:r>
                        <a:rPr lang="ko-KR" altLang="en-US" sz="1400" kern="1200" spc="-50" baseline="0" dirty="0" err="1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숙의토론회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 </a:t>
                      </a:r>
                      <a:r>
                        <a:rPr lang="en-US" altLang="ko-KR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(3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일차</a:t>
                      </a:r>
                      <a:r>
                        <a:rPr lang="en-US" altLang="ko-KR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)</a:t>
                      </a:r>
                      <a:endParaRPr lang="ko-KR" altLang="en-US" sz="1400" kern="1200" spc="-5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48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Rix모던고딕 B" panose="02020603020101020101" pitchFamily="18" charset="-127"/>
                          <a:ea typeface="Rix모던고딕 B" panose="02020603020101020101" pitchFamily="18" charset="-127"/>
                          <a:cs typeface="+mn-cs"/>
                        </a:rPr>
                        <a:t>조사목적</a:t>
                      </a:r>
                      <a:endParaRPr lang="ko-KR" altLang="en-US" sz="1400" kern="1200" spc="-5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Rix모던고딕 B" panose="02020603020101020101" pitchFamily="18" charset="-127"/>
                        <a:ea typeface="Rix모던고딕 B" panose="02020603020101020101" pitchFamily="18" charset="-127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kern="1200" spc="-50" baseline="0" dirty="0" err="1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시민참여단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 </a:t>
                      </a:r>
                      <a:r>
                        <a:rPr lang="ko-KR" altLang="en-US" sz="14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참여 </a:t>
                      </a: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여부</a:t>
                      </a:r>
                      <a:endParaRPr lang="en-US" altLang="ko-KR" sz="1400" kern="1200" spc="-50" baseline="0" dirty="0" smtClean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  <a:p>
                      <a:pPr marL="85725" marR="0" indent="-85725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제도개편 기본 의견 파악</a:t>
                      </a:r>
                      <a:endParaRPr lang="ko-KR" altLang="en-US" sz="1400" kern="1200" spc="-5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숙의 </a:t>
                      </a:r>
                      <a:r>
                        <a:rPr lang="ko-KR" altLang="en-US" sz="14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전 </a:t>
                      </a:r>
                      <a:r>
                        <a:rPr lang="ko-KR" altLang="en-US" sz="1400" kern="1200" spc="-50" baseline="0" dirty="0" err="1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인식수준</a:t>
                      </a:r>
                      <a:endParaRPr lang="ko-KR" altLang="en-US" sz="1400" kern="1200" spc="-5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Rix모던고딕 M" panose="02020603020101020101" pitchFamily="18" charset="-127"/>
                        <a:ea typeface="Rix모던고딕 M" panose="02020603020101020101" pitchFamily="18" charset="-127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학습효과 </a:t>
                      </a:r>
                      <a:r>
                        <a:rPr lang="ko-KR" altLang="en-US" sz="14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확인</a:t>
                      </a:r>
                    </a:p>
                    <a:p>
                      <a:pPr marL="85725" marR="0" indent="-85725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개인특성 </a:t>
                      </a:r>
                      <a:r>
                        <a:rPr lang="ko-KR" altLang="en-US" sz="14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파악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공론화 과정 </a:t>
                      </a:r>
                      <a:r>
                        <a:rPr lang="ko-KR" altLang="en-US" sz="14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평가</a:t>
                      </a:r>
                    </a:p>
                    <a:p>
                      <a:pPr marL="85725" marR="0" indent="-85725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kern="1200" spc="-50" baseline="0" dirty="0" smtClean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최종결과 </a:t>
                      </a:r>
                      <a:r>
                        <a:rPr lang="ko-KR" altLang="en-US" sz="1400" kern="1200" spc="-5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ix모던고딕 M" panose="02020603020101020101" pitchFamily="18" charset="-127"/>
                          <a:ea typeface="Rix모던고딕 M" panose="02020603020101020101" pitchFamily="18" charset="-127"/>
                          <a:cs typeface="+mn-cs"/>
                        </a:rPr>
                        <a:t>도출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타원 10"/>
          <p:cNvSpPr/>
          <p:nvPr/>
        </p:nvSpPr>
        <p:spPr bwMode="auto">
          <a:xfrm>
            <a:off x="2024042" y="3071810"/>
            <a:ext cx="1101982" cy="1101983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16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자료집</a:t>
            </a:r>
            <a:endParaRPr lang="en-US" altLang="ko-KR" sz="16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  <a:p>
            <a:pPr algn="ctr"/>
            <a:r>
              <a:rPr lang="ko-KR" altLang="en-US" sz="16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학습</a:t>
            </a:r>
          </a:p>
        </p:txBody>
      </p:sp>
      <p:sp>
        <p:nvSpPr>
          <p:cNvPr id="12" name="타원 11"/>
          <p:cNvSpPr/>
          <p:nvPr/>
        </p:nvSpPr>
        <p:spPr bwMode="auto">
          <a:xfrm>
            <a:off x="380968" y="3071810"/>
            <a:ext cx="1101982" cy="1101983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1</a:t>
            </a:r>
            <a:r>
              <a:rPr lang="ko-KR" altLang="en-US" sz="16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차</a:t>
            </a:r>
            <a:endParaRPr lang="en-US" altLang="ko-KR" sz="16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  <a:p>
            <a:pPr algn="ctr"/>
            <a:r>
              <a:rPr lang="ko-KR" altLang="en-US" sz="16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숙의토론회</a:t>
            </a:r>
            <a:endParaRPr lang="ko-KR" altLang="en-US" sz="16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13" name="타원 12"/>
          <p:cNvSpPr/>
          <p:nvPr/>
        </p:nvSpPr>
        <p:spPr bwMode="auto">
          <a:xfrm>
            <a:off x="6738950" y="3143248"/>
            <a:ext cx="1101982" cy="1101983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2</a:t>
            </a:r>
            <a:r>
              <a:rPr lang="ko-KR" altLang="en-US" sz="16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차</a:t>
            </a:r>
            <a:endParaRPr lang="en-US" altLang="ko-KR" sz="16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  <a:p>
            <a:pPr algn="ctr"/>
            <a:r>
              <a:rPr lang="ko-KR" altLang="en-US" sz="16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숙의토론회</a:t>
            </a:r>
            <a:endParaRPr lang="ko-KR" altLang="en-US" sz="16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3595678" y="3143248"/>
            <a:ext cx="1101982" cy="1101983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e-learning</a:t>
            </a:r>
            <a:endParaRPr lang="ko-KR" altLang="en-US" sz="16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5167314" y="3143248"/>
            <a:ext cx="1101982" cy="1101983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16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온라인</a:t>
            </a:r>
            <a:endParaRPr lang="en-US" altLang="ko-KR" sz="16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  <a:p>
            <a:pPr algn="ctr"/>
            <a:r>
              <a:rPr lang="en-US" altLang="ko-KR" sz="16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Q&amp;A </a:t>
            </a:r>
            <a:r>
              <a:rPr lang="ko-KR" altLang="en-US" sz="16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등</a:t>
            </a:r>
            <a:endParaRPr lang="ko-KR" altLang="en-US" sz="16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16" name="타원 15"/>
          <p:cNvSpPr/>
          <p:nvPr/>
        </p:nvSpPr>
        <p:spPr bwMode="auto">
          <a:xfrm>
            <a:off x="8388093" y="3119105"/>
            <a:ext cx="1101982" cy="1101983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16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숙의</a:t>
            </a:r>
            <a:endParaRPr lang="en-US" altLang="ko-KR" sz="16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70C0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  <a:p>
            <a:pPr algn="ctr"/>
            <a:r>
              <a:rPr lang="ko-KR" altLang="en-US" sz="16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프로그램</a:t>
            </a:r>
            <a:endParaRPr lang="en-US" altLang="ko-KR" sz="16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70C0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  <a:p>
            <a:pPr algn="ctr"/>
            <a:r>
              <a:rPr lang="ko-KR" altLang="en-US" sz="16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이수</a:t>
            </a:r>
          </a:p>
        </p:txBody>
      </p:sp>
      <p:grpSp>
        <p:nvGrpSpPr>
          <p:cNvPr id="23" name="그룹 22"/>
          <p:cNvGrpSpPr/>
          <p:nvPr/>
        </p:nvGrpSpPr>
        <p:grpSpPr>
          <a:xfrm>
            <a:off x="1643760" y="3545648"/>
            <a:ext cx="248900" cy="248898"/>
            <a:chOff x="1643761" y="2919439"/>
            <a:chExt cx="248900" cy="248898"/>
          </a:xfrm>
        </p:grpSpPr>
        <p:sp>
          <p:nvSpPr>
            <p:cNvPr id="9" name="모서리가 둥근 직사각형 8"/>
            <p:cNvSpPr/>
            <p:nvPr/>
          </p:nvSpPr>
          <p:spPr>
            <a:xfrm rot="16200000" flipH="1">
              <a:off x="1643762" y="3007888"/>
              <a:ext cx="248898" cy="72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ko-KR" altLang="en-US" sz="2000" spc="-50" dirty="0"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20" name="모서리가 둥근 직사각형 19"/>
            <p:cNvSpPr/>
            <p:nvPr/>
          </p:nvSpPr>
          <p:spPr>
            <a:xfrm flipH="1">
              <a:off x="1643761" y="3007887"/>
              <a:ext cx="248900" cy="72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ko-KR" altLang="en-US" sz="2000" spc="-50" dirty="0"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3237286" y="3545648"/>
            <a:ext cx="248900" cy="248898"/>
            <a:chOff x="1643761" y="2919439"/>
            <a:chExt cx="248900" cy="248898"/>
          </a:xfrm>
        </p:grpSpPr>
        <p:sp>
          <p:nvSpPr>
            <p:cNvPr id="25" name="모서리가 둥근 직사각형 24"/>
            <p:cNvSpPr/>
            <p:nvPr/>
          </p:nvSpPr>
          <p:spPr>
            <a:xfrm rot="16200000" flipH="1">
              <a:off x="1643762" y="3007888"/>
              <a:ext cx="248898" cy="72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ko-KR" altLang="en-US" sz="2000" spc="-50" dirty="0"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26" name="모서리가 둥근 직사각형 25"/>
            <p:cNvSpPr/>
            <p:nvPr/>
          </p:nvSpPr>
          <p:spPr>
            <a:xfrm flipH="1">
              <a:off x="1643761" y="3007887"/>
              <a:ext cx="248900" cy="72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ko-KR" altLang="en-US" sz="2000" spc="-50" dirty="0"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27" name="그룹 26"/>
          <p:cNvGrpSpPr/>
          <p:nvPr/>
        </p:nvGrpSpPr>
        <p:grpSpPr>
          <a:xfrm>
            <a:off x="4830812" y="3545648"/>
            <a:ext cx="248900" cy="248898"/>
            <a:chOff x="1643761" y="2919439"/>
            <a:chExt cx="248900" cy="248898"/>
          </a:xfrm>
        </p:grpSpPr>
        <p:sp>
          <p:nvSpPr>
            <p:cNvPr id="28" name="모서리가 둥근 직사각형 27"/>
            <p:cNvSpPr/>
            <p:nvPr/>
          </p:nvSpPr>
          <p:spPr>
            <a:xfrm rot="16200000" flipH="1">
              <a:off x="1643762" y="3007888"/>
              <a:ext cx="248898" cy="72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ko-KR" altLang="en-US" sz="2000" spc="-50" dirty="0"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29" name="모서리가 둥근 직사각형 28"/>
            <p:cNvSpPr/>
            <p:nvPr/>
          </p:nvSpPr>
          <p:spPr>
            <a:xfrm flipH="1">
              <a:off x="1643761" y="3007887"/>
              <a:ext cx="248900" cy="72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ko-KR" altLang="en-US" sz="2000" spc="-50" dirty="0"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424338" y="3545648"/>
            <a:ext cx="248900" cy="248898"/>
            <a:chOff x="1643761" y="2919439"/>
            <a:chExt cx="248900" cy="248898"/>
          </a:xfrm>
        </p:grpSpPr>
        <p:sp>
          <p:nvSpPr>
            <p:cNvPr id="31" name="모서리가 둥근 직사각형 30"/>
            <p:cNvSpPr/>
            <p:nvPr/>
          </p:nvSpPr>
          <p:spPr>
            <a:xfrm rot="16200000" flipH="1">
              <a:off x="1643762" y="3007888"/>
              <a:ext cx="248898" cy="72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ko-KR" altLang="en-US" sz="2000" spc="-50" dirty="0"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32" name="모서리가 둥근 직사각형 31"/>
            <p:cNvSpPr/>
            <p:nvPr/>
          </p:nvSpPr>
          <p:spPr>
            <a:xfrm flipH="1">
              <a:off x="1643761" y="3007887"/>
              <a:ext cx="248900" cy="72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ko-KR" altLang="en-US" sz="2000" spc="-50" dirty="0"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pic>
        <p:nvPicPr>
          <p:cNvPr id="33" name="그림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58962" y="3265866"/>
            <a:ext cx="288777" cy="468052"/>
          </a:xfrm>
          <a:prstGeom prst="rect">
            <a:avLst/>
          </a:prstGeom>
        </p:spPr>
      </p:pic>
      <p:pic>
        <p:nvPicPr>
          <p:cNvPr id="34" name="그림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58963" y="3589157"/>
            <a:ext cx="288777" cy="468052"/>
          </a:xfrm>
          <a:prstGeom prst="rect">
            <a:avLst/>
          </a:prstGeom>
        </p:spPr>
      </p:pic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2793841" y="1894969"/>
            <a:ext cx="4308873" cy="947952"/>
          </a:xfrm>
          <a:prstGeom prst="rect">
            <a:avLst/>
          </a:prstGeom>
        </p:spPr>
        <p:txBody>
          <a:bodyPr wrap="none" lIns="0" tIns="0" rIns="0" bIns="0">
            <a:spAutoFit/>
            <a:scene3d>
              <a:camera prst="orthographicFront"/>
              <a:lightRig rig="threePt" dir="t"/>
            </a:scene3d>
            <a:sp3d>
              <a:bevelT w="0" h="0"/>
              <a:contourClr>
                <a:schemeClr val="bg1"/>
              </a:contourClr>
            </a:sp3d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2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latin typeface="Rix모던고딕 EB" panose="02020603020101020101" pitchFamily="18" charset="-127"/>
                <a:ea typeface="Rix모던고딕 EB" panose="02020603020101020101" pitchFamily="18" charset="-127"/>
              </a:rPr>
              <a:t>공론화위원회 </a:t>
            </a:r>
            <a:r>
              <a:rPr lang="ko-KR" altLang="en-US" sz="2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latin typeface="Rix모던고딕 EB" panose="02020603020101020101" pitchFamily="18" charset="-127"/>
                <a:ea typeface="Rix모던고딕 EB" panose="02020603020101020101" pitchFamily="18" charset="-127"/>
              </a:rPr>
              <a:t>공론화 결과</a:t>
            </a:r>
            <a:r>
              <a:rPr lang="en-US" altLang="ko-KR" sz="2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latin typeface="Rix모던고딕 EB" panose="02020603020101020101" pitchFamily="18" charset="-127"/>
                <a:ea typeface="Rix모던고딕 EB" panose="02020603020101020101" pitchFamily="18" charset="-127"/>
              </a:rPr>
              <a:t> </a:t>
            </a:r>
            <a:r>
              <a:rPr lang="ko-KR" altLang="en-US" sz="2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latin typeface="Rix모던고딕 EB" panose="02020603020101020101" pitchFamily="18" charset="-127"/>
                <a:ea typeface="Rix모던고딕 EB" panose="02020603020101020101" pitchFamily="18" charset="-127"/>
              </a:rPr>
              <a:t>도출을 </a:t>
            </a:r>
            <a:r>
              <a:rPr lang="ko-KR" altLang="en-US" sz="2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latin typeface="Rix모던고딕 EB" panose="02020603020101020101" pitchFamily="18" charset="-127"/>
                <a:ea typeface="Rix모던고딕 EB" panose="02020603020101020101" pitchFamily="18" charset="-127"/>
              </a:rPr>
              <a:t>위한</a:t>
            </a:r>
            <a:endParaRPr lang="en-US" altLang="ko-KR" sz="2400" spc="-100" dirty="0" smtClean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latin typeface="Rix모던고딕 EB" panose="02020603020101020101" pitchFamily="18" charset="-127"/>
              <a:ea typeface="Rix모던고딕 EB" panose="02020603020101020101" pitchFamily="18" charset="-127"/>
            </a:endParaRP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32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설문조사 참여</a:t>
            </a:r>
            <a:endParaRPr lang="ko-KR" altLang="en-US" sz="3200" spc="-100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Rix모던고딕 EB" panose="02020603020101020101" pitchFamily="18" charset="-127"/>
              <a:ea typeface="Rix모던고딕 EB" panose="02020603020101020101" pitchFamily="18" charset="-127"/>
            </a:endParaRPr>
          </a:p>
        </p:txBody>
      </p:sp>
      <p:pic>
        <p:nvPicPr>
          <p:cNvPr id="38" name="그림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716" y="1858965"/>
            <a:ext cx="441492" cy="297565"/>
          </a:xfrm>
          <a:prstGeom prst="rect">
            <a:avLst/>
          </a:prstGeom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7041232" y="1858965"/>
            <a:ext cx="441492" cy="297565"/>
          </a:xfrm>
          <a:prstGeom prst="rect">
            <a:avLst/>
          </a:prstGeom>
        </p:spPr>
      </p:pic>
      <p:cxnSp>
        <p:nvCxnSpPr>
          <p:cNvPr id="43" name="꺾인 연결선 42"/>
          <p:cNvCxnSpPr>
            <a:stCxn id="16" idx="0"/>
          </p:cNvCxnSpPr>
          <p:nvPr/>
        </p:nvCxnSpPr>
        <p:spPr>
          <a:xfrm rot="16200000" flipV="1">
            <a:off x="7306082" y="1486103"/>
            <a:ext cx="540060" cy="2725944"/>
          </a:xfrm>
          <a:prstGeom prst="bentConnector2">
            <a:avLst/>
          </a:prstGeom>
          <a:solidFill>
            <a:schemeClr val="bg1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직사각형 44"/>
          <p:cNvSpPr/>
          <p:nvPr/>
        </p:nvSpPr>
        <p:spPr>
          <a:xfrm>
            <a:off x="415925" y="4761148"/>
            <a:ext cx="2592859" cy="236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base" latinLnBrk="0">
              <a:lnSpc>
                <a:spcPct val="110000"/>
              </a:lnSpc>
            </a:pPr>
            <a:r>
              <a:rPr lang="en-US" altLang="ko-KR" sz="14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※ </a:t>
            </a:r>
            <a:r>
              <a:rPr lang="ko-KR" altLang="en-US" sz="14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참고 </a:t>
            </a:r>
            <a:r>
              <a:rPr lang="en-US" altLang="ko-KR" sz="14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: </a:t>
            </a: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시민참여형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 설문조사</a:t>
            </a:r>
            <a:endParaRPr lang="en-US" altLang="ko-KR" sz="14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92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시민참여단</a:t>
            </a:r>
            <a:r>
              <a:rPr lang="ko-KR" altLang="en-US" dirty="0" smtClean="0"/>
              <a:t> </a:t>
            </a:r>
            <a:r>
              <a:rPr lang="en-US" altLang="ko-KR" dirty="0"/>
              <a:t>1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숙의토론회</a:t>
            </a:r>
            <a:endParaRPr lang="ko-KR" altLang="en-US" dirty="0"/>
          </a:p>
        </p:txBody>
      </p:sp>
      <p:pic>
        <p:nvPicPr>
          <p:cNvPr id="45" name="그림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1179519" y="3364067"/>
            <a:ext cx="1498290" cy="3025478"/>
          </a:xfrm>
          <a:prstGeom prst="rect">
            <a:avLst/>
          </a:prstGeom>
        </p:spPr>
      </p:pic>
      <p:pic>
        <p:nvPicPr>
          <p:cNvPr id="46" name="그림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4203855" y="3364067"/>
            <a:ext cx="1498290" cy="3025478"/>
          </a:xfrm>
          <a:prstGeom prst="rect">
            <a:avLst/>
          </a:prstGeom>
        </p:spPr>
      </p:pic>
      <p:pic>
        <p:nvPicPr>
          <p:cNvPr id="51" name="그림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7228191" y="3364067"/>
            <a:ext cx="1498290" cy="3025478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79519" y="2389180"/>
            <a:ext cx="1498290" cy="3025478"/>
          </a:xfrm>
          <a:prstGeom prst="rect">
            <a:avLst/>
          </a:prstGeom>
        </p:spPr>
      </p:pic>
      <p:sp>
        <p:nvSpPr>
          <p:cNvPr id="53" name="양쪽 모서리가 둥근 사각형 52"/>
          <p:cNvSpPr/>
          <p:nvPr/>
        </p:nvSpPr>
        <p:spPr>
          <a:xfrm>
            <a:off x="828289" y="3226534"/>
            <a:ext cx="2218949" cy="7200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4" name="그림 5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884" y="2730293"/>
            <a:ext cx="153560" cy="553046"/>
          </a:xfrm>
          <a:prstGeom prst="rect">
            <a:avLst/>
          </a:prstGeom>
        </p:spPr>
      </p:pic>
      <p:pic>
        <p:nvPicPr>
          <p:cNvPr id="55" name="그림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03855" y="2389180"/>
            <a:ext cx="1498290" cy="3025478"/>
          </a:xfrm>
          <a:prstGeom prst="rect">
            <a:avLst/>
          </a:prstGeom>
        </p:spPr>
      </p:pic>
      <p:sp>
        <p:nvSpPr>
          <p:cNvPr id="56" name="양쪽 모서리가 둥근 사각형 55"/>
          <p:cNvSpPr/>
          <p:nvPr/>
        </p:nvSpPr>
        <p:spPr>
          <a:xfrm>
            <a:off x="3852625" y="3226534"/>
            <a:ext cx="2218949" cy="7200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7" name="그림 5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220" y="2730293"/>
            <a:ext cx="153560" cy="553046"/>
          </a:xfrm>
          <a:prstGeom prst="rect">
            <a:avLst/>
          </a:prstGeom>
        </p:spPr>
      </p:pic>
      <p:sp>
        <p:nvSpPr>
          <p:cNvPr id="62" name="직사각형 61"/>
          <p:cNvSpPr/>
          <p:nvPr/>
        </p:nvSpPr>
        <p:spPr>
          <a:xfrm>
            <a:off x="3780498" y="3416497"/>
            <a:ext cx="2360634" cy="1679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시민참여단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550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여명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공론화위원회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및 지원단 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30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명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모더레이터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50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명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진행요원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보안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응급 등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 50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명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등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latinLnBrk="0">
              <a:lnSpc>
                <a:spcPct val="120000"/>
              </a:lnSpc>
              <a:spcAft>
                <a:spcPts val="200"/>
              </a:spcAft>
            </a:pP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en-US" altLang="ko-KR" sz="14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* 4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개 권역 합산 </a:t>
            </a: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총규모임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pic>
        <p:nvPicPr>
          <p:cNvPr id="63" name="그림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228191" y="2389180"/>
            <a:ext cx="1498290" cy="3025478"/>
          </a:xfrm>
          <a:prstGeom prst="rect">
            <a:avLst/>
          </a:prstGeom>
        </p:spPr>
      </p:pic>
      <p:sp>
        <p:nvSpPr>
          <p:cNvPr id="64" name="양쪽 모서리가 둥근 사각형 63"/>
          <p:cNvSpPr/>
          <p:nvPr/>
        </p:nvSpPr>
        <p:spPr>
          <a:xfrm>
            <a:off x="6876961" y="3226534"/>
            <a:ext cx="2218949" cy="7200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5" name="그림 6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556" y="2730293"/>
            <a:ext cx="153560" cy="553046"/>
          </a:xfrm>
          <a:prstGeom prst="rect">
            <a:avLst/>
          </a:prstGeom>
        </p:spPr>
      </p:pic>
      <p:sp>
        <p:nvSpPr>
          <p:cNvPr id="66" name="직사각형 65"/>
          <p:cNvSpPr/>
          <p:nvPr/>
        </p:nvSpPr>
        <p:spPr>
          <a:xfrm>
            <a:off x="6804834" y="3416497"/>
            <a:ext cx="2324630" cy="1034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시민참여단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의견 조사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(1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차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),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/>
            </a:r>
            <a:b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</a:b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공론화의 이해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대입제도의 이해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공론화 의제 설명 및 질의응답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분임토의를 통한 </a:t>
            </a: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브레인스토밍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등</a:t>
            </a:r>
            <a:endParaRPr lang="en-US" altLang="ko-KR" sz="14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673268" y="3440932"/>
            <a:ext cx="720080" cy="288032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일시</a:t>
            </a:r>
          </a:p>
        </p:txBody>
      </p:sp>
      <p:sp>
        <p:nvSpPr>
          <p:cNvPr id="68" name="직사각형 67"/>
          <p:cNvSpPr/>
          <p:nvPr/>
        </p:nvSpPr>
        <p:spPr>
          <a:xfrm>
            <a:off x="1465356" y="3440932"/>
            <a:ext cx="1728192" cy="505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7.14(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토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)~7.15(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일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</a:t>
            </a:r>
          </a:p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양일간 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4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대 </a:t>
            </a:r>
            <a:r>
              <a:rPr lang="ko-KR" altLang="en-US" sz="13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권역별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개최</a:t>
            </a:r>
            <a:endParaRPr lang="ko-KR" altLang="en-US" sz="13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69" name="모서리가 둥근 직사각형 68"/>
          <p:cNvSpPr/>
          <p:nvPr/>
        </p:nvSpPr>
        <p:spPr>
          <a:xfrm>
            <a:off x="673268" y="4005064"/>
            <a:ext cx="720080" cy="288032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6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장소</a:t>
            </a:r>
            <a:endParaRPr lang="ko-KR" altLang="en-US" sz="16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848544" y="4305028"/>
            <a:ext cx="2342710" cy="1111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세종대컨벤션센터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서울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</a:t>
            </a:r>
          </a:p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부산항국제전시컨벤션센터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부산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</a:t>
            </a:r>
          </a:p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김대중컨벤션센터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광주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</a:t>
            </a:r>
          </a:p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KT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대전인재개발원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대전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71" name="타원 70"/>
          <p:cNvSpPr/>
          <p:nvPr/>
        </p:nvSpPr>
        <p:spPr bwMode="auto">
          <a:xfrm>
            <a:off x="1252403" y="1571030"/>
            <a:ext cx="1368152" cy="1368154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일시</a:t>
            </a:r>
            <a:r>
              <a:rPr lang="en-US" altLang="ko-KR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/</a:t>
            </a:r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장소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72" name="타원 71"/>
          <p:cNvSpPr/>
          <p:nvPr/>
        </p:nvSpPr>
        <p:spPr bwMode="auto">
          <a:xfrm>
            <a:off x="4258736" y="1571030"/>
            <a:ext cx="1368152" cy="1368154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참석 규모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73" name="타원 72"/>
          <p:cNvSpPr/>
          <p:nvPr/>
        </p:nvSpPr>
        <p:spPr bwMode="auto">
          <a:xfrm>
            <a:off x="7301075" y="1571030"/>
            <a:ext cx="1368152" cy="1368154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주요</a:t>
            </a:r>
            <a:endParaRPr lang="en-US" altLang="ko-KR" spc="-10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  <a:p>
            <a:pPr algn="ctr"/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프로그램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696" y="2255106"/>
            <a:ext cx="1018466" cy="990174"/>
          </a:xfrm>
          <a:prstGeom prst="rect">
            <a:avLst/>
          </a:prstGeom>
        </p:spPr>
      </p:pic>
      <p:pic>
        <p:nvPicPr>
          <p:cNvPr id="75" name="그림 7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012" y="2255106"/>
            <a:ext cx="1018466" cy="990174"/>
          </a:xfrm>
          <a:prstGeom prst="rect">
            <a:avLst/>
          </a:prstGeom>
        </p:spPr>
      </p:pic>
      <p:pic>
        <p:nvPicPr>
          <p:cNvPr id="76" name="그림 7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348" y="2255106"/>
            <a:ext cx="1018466" cy="990174"/>
          </a:xfrm>
          <a:prstGeom prst="rect">
            <a:avLst/>
          </a:prstGeom>
        </p:spPr>
      </p:pic>
      <p:pic>
        <p:nvPicPr>
          <p:cNvPr id="77" name="그림 7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712" y="2687154"/>
            <a:ext cx="710950" cy="534797"/>
          </a:xfrm>
          <a:prstGeom prst="rect">
            <a:avLst/>
          </a:prstGeom>
        </p:spPr>
      </p:pic>
      <p:pic>
        <p:nvPicPr>
          <p:cNvPr id="78" name="그림 7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360" y="2651150"/>
            <a:ext cx="613936" cy="575004"/>
          </a:xfrm>
          <a:prstGeom prst="rect">
            <a:avLst/>
          </a:prstGeom>
        </p:spPr>
      </p:pic>
      <p:pic>
        <p:nvPicPr>
          <p:cNvPr id="79" name="그림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032" y="2579142"/>
            <a:ext cx="520459" cy="56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이러닝</a:t>
            </a:r>
            <a:r>
              <a:rPr lang="en-US" altLang="ko-KR" dirty="0" smtClean="0"/>
              <a:t>(e-learning) : </a:t>
            </a:r>
            <a:r>
              <a:rPr lang="ko-KR" altLang="en-US" dirty="0" smtClean="0"/>
              <a:t>온라인 숙의과정</a:t>
            </a:r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24" y="1094930"/>
            <a:ext cx="2402286" cy="5286398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596516" y="2600908"/>
            <a:ext cx="1807226" cy="150810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 defTabSz="1602029"/>
            <a:r>
              <a:rPr lang="ko-KR" altLang="en-US" sz="2800" spc="-10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이러닝</a:t>
            </a:r>
            <a:endParaRPr lang="en-US" altLang="ko-KR" sz="2800" spc="-10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70C0"/>
              </a:solidFill>
              <a:latin typeface="Rix모던고딕 EB" panose="02020603020101020101" pitchFamily="18" charset="-127"/>
              <a:ea typeface="Rix모던고딕 EB" panose="02020603020101020101" pitchFamily="18" charset="-127"/>
            </a:endParaRPr>
          </a:p>
          <a:p>
            <a:pPr defTabSz="1602029"/>
            <a:r>
              <a:rPr lang="en-US" altLang="ko-KR" sz="28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(</a:t>
            </a:r>
            <a:r>
              <a:rPr lang="en-US" altLang="ko-KR" sz="28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e-learning</a:t>
            </a:r>
            <a:r>
              <a:rPr lang="en-US" altLang="ko-KR" sz="28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)</a:t>
            </a:r>
          </a:p>
          <a:p>
            <a:pPr defTabSz="1602029"/>
            <a:r>
              <a:rPr lang="ko-KR" altLang="en-US" sz="36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개요</a:t>
            </a:r>
            <a:endParaRPr lang="ko-KR" altLang="en-US" sz="28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Rix모던고딕 EB" panose="02020603020101020101" pitchFamily="18" charset="-127"/>
              <a:ea typeface="Rix모던고딕 EB" panose="02020603020101020101" pitchFamily="18" charset="-127"/>
            </a:endParaRPr>
          </a:p>
        </p:txBody>
      </p:sp>
      <p:grpSp>
        <p:nvGrpSpPr>
          <p:cNvPr id="3" name="그룹 23"/>
          <p:cNvGrpSpPr/>
          <p:nvPr/>
        </p:nvGrpSpPr>
        <p:grpSpPr>
          <a:xfrm>
            <a:off x="2703798" y="1484784"/>
            <a:ext cx="6786277" cy="738664"/>
            <a:chOff x="2703798" y="1556246"/>
            <a:chExt cx="6786277" cy="738664"/>
          </a:xfrm>
        </p:grpSpPr>
        <p:sp>
          <p:nvSpPr>
            <p:cNvPr id="21" name="모서리가 둥근 직사각형 20"/>
            <p:cNvSpPr/>
            <p:nvPr/>
          </p:nvSpPr>
          <p:spPr>
            <a:xfrm>
              <a:off x="2703798" y="1822848"/>
              <a:ext cx="208204" cy="208204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120000"/>
                </a:lnSpc>
              </a:pPr>
              <a:endParaRPr lang="ko-KR" altLang="en-US" dirty="0">
                <a:ln>
                  <a:solidFill>
                    <a:schemeClr val="bg1">
                      <a:alpha val="0"/>
                    </a:schemeClr>
                  </a:solidFill>
                </a:ln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3128026" y="1556246"/>
              <a:ext cx="6362049" cy="738664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lvl="0" eaLnBrk="0" hangingPunct="0">
                <a:lnSpc>
                  <a:spcPct val="120000"/>
                </a:lnSpc>
                <a:buClr>
                  <a:prstClr val="white">
                    <a:lumMod val="75000"/>
                  </a:prstClr>
                </a:buClr>
              </a:pPr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대입제도 개편 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공론화의 핵심 쟁점에 대한 </a:t>
              </a:r>
              <a:r>
                <a:rPr lang="en-US" altLang="ko-KR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4</a:t>
              </a:r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개 공론화 의제</a:t>
              </a:r>
              <a:endParaRPr lang="en-US" altLang="ko-KR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  <a:p>
              <a:pPr lvl="0" eaLnBrk="0" hangingPunct="0">
                <a:lnSpc>
                  <a:spcPct val="120000"/>
                </a:lnSpc>
                <a:buClr>
                  <a:prstClr val="white">
                    <a:lumMod val="75000"/>
                  </a:prstClr>
                </a:buClr>
              </a:pPr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주장을 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동영상 강의 자료로 제공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하여 시민참여단의 이해 제고</a:t>
              </a:r>
            </a:p>
          </p:txBody>
        </p:sp>
      </p:grpSp>
      <p:grpSp>
        <p:nvGrpSpPr>
          <p:cNvPr id="4" name="그룹 25"/>
          <p:cNvGrpSpPr/>
          <p:nvPr/>
        </p:nvGrpSpPr>
        <p:grpSpPr>
          <a:xfrm>
            <a:off x="2703798" y="3816334"/>
            <a:ext cx="6786277" cy="346954"/>
            <a:chOff x="2703798" y="1746337"/>
            <a:chExt cx="6786277" cy="346954"/>
          </a:xfrm>
        </p:grpSpPr>
        <p:sp>
          <p:nvSpPr>
            <p:cNvPr id="27" name="모서리가 둥근 직사각형 26"/>
            <p:cNvSpPr/>
            <p:nvPr/>
          </p:nvSpPr>
          <p:spPr>
            <a:xfrm>
              <a:off x="2703798" y="1822848"/>
              <a:ext cx="208204" cy="208204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120000"/>
                </a:lnSpc>
              </a:pPr>
              <a:endParaRPr lang="ko-KR" altLang="en-US" dirty="0">
                <a:ln>
                  <a:solidFill>
                    <a:schemeClr val="bg1">
                      <a:alpha val="0"/>
                    </a:schemeClr>
                  </a:solidFill>
                </a:ln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128026" y="1746337"/>
              <a:ext cx="6362049" cy="346954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lvl="0" eaLnBrk="0" hangingPunct="0">
                <a:lnSpc>
                  <a:spcPct val="120000"/>
                </a:lnSpc>
                <a:buClr>
                  <a:prstClr val="white">
                    <a:lumMod val="75000"/>
                  </a:prstClr>
                </a:buClr>
              </a:pPr>
              <a:r>
                <a:rPr lang="ko-KR" altLang="en-US" sz="2000" spc="-100" dirty="0" err="1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이러닝</a:t>
              </a:r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시스템은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sz="2000" spc="-100" dirty="0" err="1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시민참여단만이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사용 가능</a:t>
              </a:r>
            </a:p>
          </p:txBody>
        </p:sp>
      </p:grpSp>
      <p:grpSp>
        <p:nvGrpSpPr>
          <p:cNvPr id="5" name="그룹 28"/>
          <p:cNvGrpSpPr/>
          <p:nvPr/>
        </p:nvGrpSpPr>
        <p:grpSpPr>
          <a:xfrm>
            <a:off x="2703798" y="2650559"/>
            <a:ext cx="6786277" cy="738664"/>
            <a:chOff x="2703798" y="1546920"/>
            <a:chExt cx="6786277" cy="738664"/>
          </a:xfrm>
        </p:grpSpPr>
        <p:sp>
          <p:nvSpPr>
            <p:cNvPr id="30" name="모서리가 둥근 직사각형 29"/>
            <p:cNvSpPr/>
            <p:nvPr/>
          </p:nvSpPr>
          <p:spPr>
            <a:xfrm>
              <a:off x="2703798" y="1822848"/>
              <a:ext cx="208204" cy="208204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120000"/>
                </a:lnSpc>
              </a:pPr>
              <a:endParaRPr lang="ko-KR" altLang="en-US" dirty="0">
                <a:ln>
                  <a:solidFill>
                    <a:schemeClr val="bg1">
                      <a:alpha val="0"/>
                    </a:schemeClr>
                  </a:solidFill>
                </a:ln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3128026" y="1546920"/>
              <a:ext cx="6362049" cy="738664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lvl="0" eaLnBrk="0" hangingPunct="0">
                <a:lnSpc>
                  <a:spcPct val="120000"/>
                </a:lnSpc>
                <a:buClr>
                  <a:prstClr val="white">
                    <a:lumMod val="75000"/>
                  </a:prstClr>
                </a:buClr>
              </a:pPr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시민참여단과 공론화 의제 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전문가간 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쌍방향 의사소통이 가능한</a:t>
              </a:r>
              <a:endParaRPr lang="en-US" altLang="ko-KR" sz="2000" spc="-100" dirty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  <a:p>
              <a:pPr lvl="0" eaLnBrk="0" hangingPunct="0">
                <a:lnSpc>
                  <a:spcPct val="120000"/>
                </a:lnSpc>
                <a:buClr>
                  <a:prstClr val="white">
                    <a:lumMod val="75000"/>
                  </a:prstClr>
                </a:buClr>
              </a:pP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플랫폼을 제공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하여 </a:t>
              </a:r>
              <a:r>
                <a:rPr lang="ko-KR" altLang="en-US" sz="2000" spc="-100" dirty="0" err="1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시민참여단의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의문사항을 실시간 해소</a:t>
              </a:r>
            </a:p>
          </p:txBody>
        </p:sp>
      </p:grpSp>
      <p:grpSp>
        <p:nvGrpSpPr>
          <p:cNvPr id="6" name="그룹 33"/>
          <p:cNvGrpSpPr/>
          <p:nvPr/>
        </p:nvGrpSpPr>
        <p:grpSpPr>
          <a:xfrm>
            <a:off x="2703798" y="4612777"/>
            <a:ext cx="6786277" cy="369332"/>
            <a:chOff x="2703798" y="1746337"/>
            <a:chExt cx="6786277" cy="369332"/>
          </a:xfrm>
        </p:grpSpPr>
        <p:sp>
          <p:nvSpPr>
            <p:cNvPr id="35" name="모서리가 둥근 직사각형 34"/>
            <p:cNvSpPr/>
            <p:nvPr/>
          </p:nvSpPr>
          <p:spPr>
            <a:xfrm>
              <a:off x="2703798" y="1822848"/>
              <a:ext cx="208204" cy="208204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120000"/>
                </a:lnSpc>
              </a:pPr>
              <a:endParaRPr lang="ko-KR" altLang="en-US" dirty="0">
                <a:ln>
                  <a:solidFill>
                    <a:schemeClr val="bg1">
                      <a:alpha val="0"/>
                    </a:schemeClr>
                  </a:solidFill>
                </a:ln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3128026" y="1746337"/>
              <a:ext cx="6362049" cy="369332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lvl="0" eaLnBrk="0" hangingPunct="0">
                <a:lnSpc>
                  <a:spcPct val="120000"/>
                </a:lnSpc>
                <a:buClr>
                  <a:prstClr val="white">
                    <a:lumMod val="75000"/>
                  </a:prstClr>
                </a:buClr>
              </a:pPr>
              <a:r>
                <a:rPr lang="ko-KR" altLang="en-US" sz="2000" spc="-100" dirty="0" err="1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이러닝은</a:t>
              </a:r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sz="2000" spc="-100" dirty="0" err="1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데스크탑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en-US" altLang="ko-KR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PC, </a:t>
              </a:r>
              <a:r>
                <a:rPr lang="ko-KR" altLang="en-US" sz="2000" spc="-100" dirty="0" err="1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태블릿</a:t>
              </a:r>
              <a:r>
                <a:rPr lang="en-US" altLang="ko-KR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, </a:t>
              </a:r>
              <a:r>
                <a:rPr lang="ko-KR" altLang="en-US" sz="2000" spc="-100" dirty="0" err="1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모바일폰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등 환경에서 가능</a:t>
              </a:r>
            </a:p>
          </p:txBody>
        </p:sp>
      </p:grpSp>
      <p:grpSp>
        <p:nvGrpSpPr>
          <p:cNvPr id="7" name="그룹 37"/>
          <p:cNvGrpSpPr/>
          <p:nvPr/>
        </p:nvGrpSpPr>
        <p:grpSpPr>
          <a:xfrm>
            <a:off x="2703798" y="5409220"/>
            <a:ext cx="6786277" cy="369332"/>
            <a:chOff x="2703798" y="1746337"/>
            <a:chExt cx="6786277" cy="369332"/>
          </a:xfrm>
        </p:grpSpPr>
        <p:sp>
          <p:nvSpPr>
            <p:cNvPr id="39" name="모서리가 둥근 직사각형 38"/>
            <p:cNvSpPr/>
            <p:nvPr/>
          </p:nvSpPr>
          <p:spPr>
            <a:xfrm>
              <a:off x="2703798" y="1822848"/>
              <a:ext cx="208204" cy="208204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120000"/>
                </a:lnSpc>
              </a:pPr>
              <a:endParaRPr lang="ko-KR" altLang="en-US" dirty="0">
                <a:ln>
                  <a:solidFill>
                    <a:schemeClr val="bg1">
                      <a:alpha val="0"/>
                    </a:schemeClr>
                  </a:solidFill>
                </a:ln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3128026" y="1746337"/>
              <a:ext cx="6362049" cy="369332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lvl="0" eaLnBrk="0" hangingPunct="0">
                <a:lnSpc>
                  <a:spcPct val="120000"/>
                </a:lnSpc>
                <a:buClr>
                  <a:prstClr val="white">
                    <a:lumMod val="75000"/>
                  </a:prstClr>
                </a:buClr>
              </a:pPr>
              <a:r>
                <a:rPr lang="ko-KR" altLang="en-US" sz="2000" spc="-100" dirty="0" err="1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이러닝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시스템 오픈 </a:t>
              </a:r>
              <a:r>
                <a:rPr lang="en-US" altLang="ko-KR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: </a:t>
              </a:r>
              <a:r>
                <a:rPr lang="en-US" altLang="ko-KR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‘18.7.12(</a:t>
              </a:r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목</a:t>
              </a:r>
              <a:r>
                <a:rPr lang="en-US" altLang="ko-KR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)</a:t>
              </a:r>
              <a:endParaRPr lang="en-US" altLang="ko-KR" sz="2000" spc="-100" dirty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8" name="그룹 57"/>
          <p:cNvGrpSpPr/>
          <p:nvPr/>
        </p:nvGrpSpPr>
        <p:grpSpPr>
          <a:xfrm>
            <a:off x="402160" y="5016050"/>
            <a:ext cx="1691944" cy="1624449"/>
            <a:chOff x="402160" y="5016050"/>
            <a:chExt cx="1691944" cy="1624449"/>
          </a:xfrm>
        </p:grpSpPr>
        <p:pic>
          <p:nvPicPr>
            <p:cNvPr id="52" name="그림 5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0632" y="5697252"/>
              <a:ext cx="453472" cy="714130"/>
            </a:xfrm>
            <a:prstGeom prst="rect">
              <a:avLst/>
            </a:prstGeom>
            <a:effectLst>
              <a:outerShdw dist="38100" algn="l" rotWithShape="0">
                <a:prstClr val="black">
                  <a:alpha val="20000"/>
                </a:prstClr>
              </a:outerShdw>
            </a:effectLst>
          </p:spPr>
        </p:pic>
        <p:grpSp>
          <p:nvGrpSpPr>
            <p:cNvPr id="9" name="그룹 52"/>
            <p:cNvGrpSpPr/>
            <p:nvPr/>
          </p:nvGrpSpPr>
          <p:grpSpPr>
            <a:xfrm>
              <a:off x="402160" y="5016050"/>
              <a:ext cx="1454494" cy="1624449"/>
              <a:chOff x="822249" y="5016050"/>
              <a:chExt cx="1454494" cy="1624449"/>
            </a:xfrm>
          </p:grpSpPr>
          <p:grpSp>
            <p:nvGrpSpPr>
              <p:cNvPr id="10" name="그룹 53"/>
              <p:cNvGrpSpPr/>
              <p:nvPr/>
            </p:nvGrpSpPr>
            <p:grpSpPr>
              <a:xfrm>
                <a:off x="822249" y="5016050"/>
                <a:ext cx="1454494" cy="1227046"/>
                <a:chOff x="8697416" y="1615417"/>
                <a:chExt cx="1138754" cy="960681"/>
              </a:xfrm>
            </p:grpSpPr>
            <p:pic>
              <p:nvPicPr>
                <p:cNvPr id="56" name="그림 55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697416" y="1895051"/>
                  <a:ext cx="791915" cy="681047"/>
                </a:xfrm>
                <a:prstGeom prst="rect">
                  <a:avLst/>
                </a:prstGeom>
                <a:effectLst>
                  <a:outerShdw dist="38100" algn="l" rotWithShape="0">
                    <a:prstClr val="black">
                      <a:alpha val="20000"/>
                    </a:prstClr>
                  </a:outerShdw>
                </a:effectLst>
              </p:spPr>
            </p:pic>
            <p:pic>
              <p:nvPicPr>
                <p:cNvPr id="57" name="그림 56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971698" y="1615417"/>
                  <a:ext cx="864472" cy="647490"/>
                </a:xfrm>
                <a:prstGeom prst="rect">
                  <a:avLst/>
                </a:prstGeom>
                <a:effectLst>
                  <a:outerShdw dist="38100" algn="l" rotWithShape="0">
                    <a:prstClr val="black">
                      <a:alpha val="20000"/>
                    </a:prstClr>
                  </a:outerShdw>
                </a:effectLst>
              </p:spPr>
            </p:pic>
          </p:grpSp>
          <p:pic>
            <p:nvPicPr>
              <p:cNvPr id="55" name="그림 5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1" b="1423"/>
              <a:stretch/>
            </p:blipFill>
            <p:spPr>
              <a:xfrm>
                <a:off x="1604627" y="5452367"/>
                <a:ext cx="321761" cy="1188132"/>
              </a:xfrm>
              <a:prstGeom prst="rect">
                <a:avLst/>
              </a:prstGeom>
              <a:effectLst>
                <a:outerShdw dist="38100" algn="l" rotWithShape="0">
                  <a:prstClr val="black">
                    <a:alpha val="20000"/>
                  </a:prstClr>
                </a:outerShdw>
              </a:effectLst>
            </p:spPr>
          </p:pic>
        </p:grpSp>
      </p:grpSp>
    </p:spTree>
    <p:extLst>
      <p:ext uri="{BB962C8B-B14F-4D97-AF65-F5344CB8AC3E}">
        <p14:creationId xmlns:p14="http://schemas.microsoft.com/office/powerpoint/2010/main" val="255610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이러닝</a:t>
            </a:r>
            <a:r>
              <a:rPr lang="en-US" altLang="ko-KR" dirty="0" smtClean="0"/>
              <a:t>(e-learning) : </a:t>
            </a:r>
            <a:r>
              <a:rPr lang="ko-KR" altLang="en-US" dirty="0" smtClean="0"/>
              <a:t>온라인 숙의과정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16495" y="1016001"/>
            <a:ext cx="9073579" cy="396000"/>
            <a:chOff x="395287" y="841276"/>
            <a:chExt cx="8375611" cy="330000"/>
          </a:xfrm>
        </p:grpSpPr>
        <p:sp>
          <p:nvSpPr>
            <p:cNvPr id="4" name="직사각형 3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이러닝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(e-learning)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방법</a:t>
              </a:r>
              <a:endPara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gradFill>
                  <a:gsLst>
                    <a:gs pos="0">
                      <a:srgbClr val="0070C0"/>
                    </a:gs>
                    <a:gs pos="100000">
                      <a:srgbClr val="0070C0"/>
                    </a:gs>
                  </a:gsLst>
                  <a:lin ang="16200000" scaled="1"/>
                </a:gra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6" name="그룹 21"/>
          <p:cNvGrpSpPr/>
          <p:nvPr/>
        </p:nvGrpSpPr>
        <p:grpSpPr>
          <a:xfrm>
            <a:off x="416496" y="1511263"/>
            <a:ext cx="9073578" cy="1475702"/>
            <a:chOff x="416496" y="1511263"/>
            <a:chExt cx="9073578" cy="1475702"/>
          </a:xfrm>
        </p:grpSpPr>
        <p:grpSp>
          <p:nvGrpSpPr>
            <p:cNvPr id="7" name="그룹 15"/>
            <p:cNvGrpSpPr/>
            <p:nvPr/>
          </p:nvGrpSpPr>
          <p:grpSpPr>
            <a:xfrm>
              <a:off x="416496" y="1511263"/>
              <a:ext cx="1116000" cy="428400"/>
              <a:chOff x="416496" y="1509951"/>
              <a:chExt cx="1116000" cy="428400"/>
            </a:xfrm>
          </p:grpSpPr>
          <p:pic>
            <p:nvPicPr>
              <p:cNvPr id="19" name="그림 18"/>
              <p:cNvPicPr preferRelativeResize="0">
                <a:picLocks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6496" y="1509951"/>
                <a:ext cx="1116000" cy="428400"/>
              </a:xfrm>
              <a:prstGeom prst="rect">
                <a:avLst/>
              </a:prstGeom>
            </p:spPr>
          </p:pic>
          <p:sp>
            <p:nvSpPr>
              <p:cNvPr id="20" name="직사각형 19"/>
              <p:cNvSpPr/>
              <p:nvPr/>
            </p:nvSpPr>
            <p:spPr>
              <a:xfrm>
                <a:off x="681117" y="1555480"/>
                <a:ext cx="586251" cy="3693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kumimoji="1" lang="en-US" altLang="ko-KR" sz="1200" dirty="0" smtClean="0"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16200000" scaled="1"/>
                    </a:gradFill>
                    <a:latin typeface="Rix모던고딕 B" panose="02020603020101020101" pitchFamily="18" charset="-127"/>
                    <a:ea typeface="Rix모던고딕 B" panose="02020603020101020101" pitchFamily="18" charset="-127"/>
                  </a:rPr>
                  <a:t>Step  </a:t>
                </a:r>
                <a:r>
                  <a:rPr kumimoji="1" lang="en-US" altLang="ko-KR" sz="2400" dirty="0" smtClean="0"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16200000" scaled="1"/>
                    </a:gradFill>
                    <a:latin typeface="Rix모던고딕 B" panose="02020603020101020101" pitchFamily="18" charset="-127"/>
                    <a:ea typeface="Rix모던고딕 B" panose="02020603020101020101" pitchFamily="18" charset="-127"/>
                  </a:rPr>
                  <a:t>1</a:t>
                </a:r>
                <a:endParaRPr lang="ko-KR" altLang="en-US" sz="1200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16200000" scaled="1"/>
                  </a:gra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</p:grpSp>
        <p:sp>
          <p:nvSpPr>
            <p:cNvPr id="17" name="직사각형 16"/>
            <p:cNvSpPr/>
            <p:nvPr/>
          </p:nvSpPr>
          <p:spPr>
            <a:xfrm>
              <a:off x="1699012" y="1579719"/>
              <a:ext cx="1660711" cy="291490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o-KR" altLang="en-US" kern="0" spc="-100" dirty="0" err="1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이러닝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r>
                <a:rPr lang="ko-KR" altLang="en-US" kern="0" spc="-10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시스템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접속</a:t>
              </a:r>
              <a:endParaRPr lang="en-US" altLang="ko-KR" kern="0" spc="-10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1699011" y="1952836"/>
              <a:ext cx="7791063" cy="1034129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marL="180975" lvl="0" indent="-180975" fontAlgn="base" latinLnBrk="0">
                <a:lnSpc>
                  <a:spcPct val="120000"/>
                </a:lnSpc>
                <a:spcBef>
                  <a:spcPct val="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ko-KR" altLang="en-US" sz="1400" spc="-50" dirty="0" err="1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모두의대입발언대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홈페이지</a:t>
              </a:r>
              <a:r>
                <a:rPr lang="en-US" altLang="ko-KR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(https://www.edutalk.go.kr)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접속</a:t>
              </a:r>
            </a:p>
            <a:p>
              <a:pPr marL="180975" lvl="0" indent="-180975" fontAlgn="base" latinLnBrk="0">
                <a:lnSpc>
                  <a:spcPct val="120000"/>
                </a:lnSpc>
                <a:spcBef>
                  <a:spcPct val="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좌측 상단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‘</a:t>
              </a:r>
              <a:r>
                <a:rPr lang="ko-KR" altLang="en-US" sz="1400" spc="-50" dirty="0" err="1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시민참여단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’ 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버튼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클릭 ⇒ 이러닝 로그인 화면으로 이동</a:t>
              </a:r>
            </a:p>
            <a:p>
              <a:pPr marL="180975" lvl="0" indent="-180975" fontAlgn="base" latinLnBrk="0">
                <a:lnSpc>
                  <a:spcPct val="120000"/>
                </a:lnSpc>
                <a:spcBef>
                  <a:spcPct val="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아이디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(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이름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), 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패스워드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(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휴대폰번호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)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로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로그인 시도</a:t>
              </a:r>
            </a:p>
            <a:p>
              <a:pPr marL="180975" lvl="0" indent="-180975" fontAlgn="base" latinLnBrk="0">
                <a:lnSpc>
                  <a:spcPct val="120000"/>
                </a:lnSpc>
                <a:spcBef>
                  <a:spcPct val="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로그인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후 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직접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패스워드를 다시 변경하여 설정</a:t>
              </a:r>
            </a:p>
          </p:txBody>
        </p:sp>
      </p:grpSp>
      <p:cxnSp>
        <p:nvCxnSpPr>
          <p:cNvPr id="23" name="직선 연결선 22"/>
          <p:cNvCxnSpPr/>
          <p:nvPr/>
        </p:nvCxnSpPr>
        <p:spPr>
          <a:xfrm>
            <a:off x="1748644" y="3140968"/>
            <a:ext cx="774143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24"/>
          <p:cNvGrpSpPr/>
          <p:nvPr/>
        </p:nvGrpSpPr>
        <p:grpSpPr>
          <a:xfrm>
            <a:off x="416496" y="3212976"/>
            <a:ext cx="9073578" cy="1478780"/>
            <a:chOff x="416496" y="1511263"/>
            <a:chExt cx="9073578" cy="1478780"/>
          </a:xfrm>
        </p:grpSpPr>
        <p:grpSp>
          <p:nvGrpSpPr>
            <p:cNvPr id="9" name="그룹 25"/>
            <p:cNvGrpSpPr/>
            <p:nvPr/>
          </p:nvGrpSpPr>
          <p:grpSpPr>
            <a:xfrm>
              <a:off x="416496" y="1511263"/>
              <a:ext cx="1116000" cy="428400"/>
              <a:chOff x="416496" y="1509951"/>
              <a:chExt cx="1116000" cy="428400"/>
            </a:xfrm>
          </p:grpSpPr>
          <p:pic>
            <p:nvPicPr>
              <p:cNvPr id="29" name="그림 28"/>
              <p:cNvPicPr preferRelativeResize="0">
                <a:picLocks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6496" y="1509951"/>
                <a:ext cx="1116000" cy="428400"/>
              </a:xfrm>
              <a:prstGeom prst="rect">
                <a:avLst/>
              </a:prstGeom>
            </p:spPr>
          </p:pic>
          <p:sp>
            <p:nvSpPr>
              <p:cNvPr id="30" name="직사각형 29"/>
              <p:cNvSpPr/>
              <p:nvPr/>
            </p:nvSpPr>
            <p:spPr>
              <a:xfrm>
                <a:off x="681117" y="1555480"/>
                <a:ext cx="586251" cy="369332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kumimoji="1" lang="en-US" altLang="ko-KR" sz="1200" dirty="0" smtClean="0"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16200000" scaled="1"/>
                    </a:gradFill>
                    <a:latin typeface="Rix모던고딕 B" panose="02020603020101020101" pitchFamily="18" charset="-127"/>
                    <a:ea typeface="Rix모던고딕 B" panose="02020603020101020101" pitchFamily="18" charset="-127"/>
                  </a:rPr>
                  <a:t>Step  </a:t>
                </a:r>
                <a:r>
                  <a:rPr kumimoji="1" lang="en-US" altLang="ko-KR" sz="2400" dirty="0" smtClean="0"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16200000" scaled="1"/>
                    </a:gradFill>
                    <a:latin typeface="Rix모던고딕 B" panose="02020603020101020101" pitchFamily="18" charset="-127"/>
                    <a:ea typeface="Rix모던고딕 B" panose="02020603020101020101" pitchFamily="18" charset="-127"/>
                  </a:rPr>
                  <a:t>2</a:t>
                </a:r>
                <a:endParaRPr lang="ko-KR" altLang="en-US" sz="1200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16200000" scaled="1"/>
                  </a:gra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</p:grpSp>
        <p:sp>
          <p:nvSpPr>
            <p:cNvPr id="27" name="직사각형 26"/>
            <p:cNvSpPr/>
            <p:nvPr/>
          </p:nvSpPr>
          <p:spPr>
            <a:xfrm>
              <a:off x="1699012" y="1573115"/>
              <a:ext cx="1518044" cy="304699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o-KR" altLang="en-US" kern="0" spc="-10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동영상 </a:t>
              </a:r>
              <a:r>
                <a:rPr lang="ko-KR" altLang="en-US" kern="0" spc="-10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강의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학습</a:t>
              </a:r>
              <a:endParaRPr lang="en-US" altLang="ko-KR" kern="0" spc="-10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699011" y="1952836"/>
              <a:ext cx="7791063" cy="1037207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marL="180975" lvl="0" indent="-180975" fontAlgn="base" latinLnBrk="0">
                <a:lnSpc>
                  <a:spcPct val="120000"/>
                </a:lnSpc>
                <a:spcBef>
                  <a:spcPct val="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동영상 </a:t>
              </a:r>
              <a:r>
                <a:rPr lang="en-US" altLang="ko-KR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1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강 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~ 8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강까지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학습하고 학습진도를 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체크</a:t>
              </a:r>
              <a:endParaRPr lang="en-US" altLang="ko-KR" sz="1400" spc="-50" dirty="0" smtClean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endParaRPr>
            </a:p>
            <a:p>
              <a:pPr marL="361950" lvl="0" indent="-180975" fontAlgn="base" latinLnBrk="0">
                <a:lnSpc>
                  <a:spcPct val="120000"/>
                </a:lnSpc>
                <a:spcBef>
                  <a:spcPct val="0"/>
                </a:spcBef>
                <a:buSzPct val="100000"/>
                <a:buFont typeface="Rix모던고딕 B" panose="02020603020101020101" pitchFamily="18" charset="-127"/>
                <a:buChar char="-"/>
              </a:pPr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1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강 </a:t>
              </a:r>
              <a:r>
                <a:rPr lang="en-US" altLang="ko-KR" sz="12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~ </a:t>
              </a:r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4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강 </a:t>
              </a:r>
              <a:r>
                <a:rPr lang="en-US" altLang="ko-KR" sz="12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: 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공론화위원회에서 </a:t>
              </a:r>
              <a:r>
                <a:rPr lang="ko-KR" altLang="en-US" sz="12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제작 </a:t>
              </a:r>
              <a:r>
                <a:rPr lang="en-US" altLang="ko-KR" sz="12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(</a:t>
              </a:r>
              <a:r>
                <a:rPr lang="ko-KR" altLang="en-US" sz="12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공론화 개념</a:t>
              </a:r>
              <a:r>
                <a:rPr lang="en-US" altLang="ko-KR" sz="12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, </a:t>
              </a:r>
              <a:r>
                <a:rPr lang="ko-KR" altLang="en-US" sz="12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공론화 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방법</a:t>
              </a:r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, 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대입제도의 이해 등</a:t>
              </a:r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)</a:t>
              </a:r>
            </a:p>
            <a:p>
              <a:pPr marL="361950" lvl="0" indent="-180975" fontAlgn="base" latinLnBrk="0">
                <a:lnSpc>
                  <a:spcPct val="120000"/>
                </a:lnSpc>
                <a:spcBef>
                  <a:spcPct val="0"/>
                </a:spcBef>
                <a:spcAft>
                  <a:spcPts val="600"/>
                </a:spcAft>
                <a:buSzPct val="100000"/>
                <a:buFont typeface="Rix모던고딕 B" panose="02020603020101020101" pitchFamily="18" charset="-127"/>
                <a:buChar char="-"/>
              </a:pPr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5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강 </a:t>
              </a:r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~ 8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강 </a:t>
              </a:r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: 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대입제도 개편 공론화 의제 작성측 자료를 바탕으로 동영상으로 제작</a:t>
              </a:r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,</a:t>
              </a:r>
              <a:endParaRPr lang="ko-KR" altLang="en-US" sz="1200" spc="-50" dirty="0" smtClean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endParaRPr>
            </a:p>
            <a:p>
              <a:pPr marL="180975" lvl="0" indent="-180975" fontAlgn="base" latinLnBrk="0">
                <a:lnSpc>
                  <a:spcPct val="120000"/>
                </a:lnSpc>
                <a:spcBef>
                  <a:spcPct val="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동영상은 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7.11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일부터 순차적으로 업로드</a:t>
              </a:r>
              <a:endParaRPr lang="ko-KR" altLang="en-US" sz="1400" spc="-5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endParaRPr>
            </a:p>
          </p:txBody>
        </p:sp>
      </p:grpSp>
      <p:grpSp>
        <p:nvGrpSpPr>
          <p:cNvPr id="10" name="그룹 56"/>
          <p:cNvGrpSpPr/>
          <p:nvPr/>
        </p:nvGrpSpPr>
        <p:grpSpPr>
          <a:xfrm>
            <a:off x="1928664" y="4761148"/>
            <a:ext cx="1042404" cy="648072"/>
            <a:chOff x="2037247" y="4761148"/>
            <a:chExt cx="1042404" cy="648072"/>
          </a:xfrm>
        </p:grpSpPr>
        <p:sp>
          <p:nvSpPr>
            <p:cNvPr id="34" name="직사각형 33"/>
            <p:cNvSpPr/>
            <p:nvPr/>
          </p:nvSpPr>
          <p:spPr>
            <a:xfrm>
              <a:off x="2037247" y="4761148"/>
              <a:ext cx="1042404" cy="32403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7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월 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11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일</a:t>
              </a:r>
              <a:endParaRPr lang="ko-KR" altLang="en-US" sz="1400" spc="-5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2037247" y="5085184"/>
              <a:ext cx="1042404" cy="324036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1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강</a:t>
              </a:r>
              <a:endParaRPr lang="ko-KR" altLang="en-US" sz="1200" spc="-5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endParaRPr>
            </a:p>
          </p:txBody>
        </p:sp>
      </p:grpSp>
      <p:grpSp>
        <p:nvGrpSpPr>
          <p:cNvPr id="11" name="그룹 55"/>
          <p:cNvGrpSpPr/>
          <p:nvPr/>
        </p:nvGrpSpPr>
        <p:grpSpPr>
          <a:xfrm>
            <a:off x="3944888" y="4761148"/>
            <a:ext cx="1042404" cy="648072"/>
            <a:chOff x="3603707" y="4761148"/>
            <a:chExt cx="1042404" cy="648072"/>
          </a:xfrm>
        </p:grpSpPr>
        <p:sp>
          <p:nvSpPr>
            <p:cNvPr id="35" name="직사각형 34"/>
            <p:cNvSpPr/>
            <p:nvPr/>
          </p:nvSpPr>
          <p:spPr>
            <a:xfrm>
              <a:off x="3603707" y="4761148"/>
              <a:ext cx="1042404" cy="32403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7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월 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13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일</a:t>
              </a:r>
              <a:endParaRPr lang="ko-KR" altLang="en-US" sz="1400" spc="-5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3603707" y="5085184"/>
              <a:ext cx="1042404" cy="324036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2~4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강</a:t>
              </a:r>
              <a:endParaRPr lang="ko-KR" altLang="en-US" sz="1200" spc="-5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endParaRPr>
            </a:p>
          </p:txBody>
        </p:sp>
      </p:grpSp>
      <p:grpSp>
        <p:nvGrpSpPr>
          <p:cNvPr id="14" name="그룹 52"/>
          <p:cNvGrpSpPr/>
          <p:nvPr/>
        </p:nvGrpSpPr>
        <p:grpSpPr>
          <a:xfrm>
            <a:off x="5961112" y="4763263"/>
            <a:ext cx="1042404" cy="648072"/>
            <a:chOff x="8303085" y="4761148"/>
            <a:chExt cx="1042404" cy="648072"/>
          </a:xfrm>
        </p:grpSpPr>
        <p:sp>
          <p:nvSpPr>
            <p:cNvPr id="38" name="직사각형 37"/>
            <p:cNvSpPr/>
            <p:nvPr/>
          </p:nvSpPr>
          <p:spPr>
            <a:xfrm>
              <a:off x="8303085" y="4761148"/>
              <a:ext cx="1042404" cy="32403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7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월 </a:t>
              </a:r>
              <a:r>
                <a:rPr lang="en-US" altLang="ko-KR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18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일</a:t>
              </a:r>
              <a:endParaRPr lang="ko-KR" altLang="en-US" sz="1400" spc="-5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8303085" y="5085184"/>
              <a:ext cx="1042404" cy="324036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5 ~ 8</a:t>
              </a:r>
              <a:r>
                <a:rPr lang="ko-KR" altLang="en-US" sz="12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강</a:t>
              </a:r>
              <a:endParaRPr lang="ko-KR" altLang="en-US" sz="1200" spc="-5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endParaRPr>
            </a:p>
          </p:txBody>
        </p:sp>
      </p:grpSp>
      <p:cxnSp>
        <p:nvCxnSpPr>
          <p:cNvPr id="44" name="직선 연결선 43"/>
          <p:cNvCxnSpPr/>
          <p:nvPr/>
        </p:nvCxnSpPr>
        <p:spPr>
          <a:xfrm>
            <a:off x="1748644" y="5553236"/>
            <a:ext cx="774143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그룹 44"/>
          <p:cNvGrpSpPr/>
          <p:nvPr/>
        </p:nvGrpSpPr>
        <p:grpSpPr>
          <a:xfrm>
            <a:off x="416496" y="5625244"/>
            <a:ext cx="9073578" cy="700105"/>
            <a:chOff x="416496" y="1511263"/>
            <a:chExt cx="9073578" cy="700105"/>
          </a:xfrm>
        </p:grpSpPr>
        <p:grpSp>
          <p:nvGrpSpPr>
            <p:cNvPr id="16" name="그룹 45"/>
            <p:cNvGrpSpPr/>
            <p:nvPr/>
          </p:nvGrpSpPr>
          <p:grpSpPr>
            <a:xfrm>
              <a:off x="416496" y="1511263"/>
              <a:ext cx="1116000" cy="428400"/>
              <a:chOff x="416496" y="1509951"/>
              <a:chExt cx="1116000" cy="428400"/>
            </a:xfrm>
          </p:grpSpPr>
          <p:pic>
            <p:nvPicPr>
              <p:cNvPr id="49" name="그림 48"/>
              <p:cNvPicPr preferRelativeResize="0">
                <a:picLocks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6496" y="1509951"/>
                <a:ext cx="1116000" cy="428400"/>
              </a:xfrm>
              <a:prstGeom prst="rect">
                <a:avLst/>
              </a:prstGeom>
            </p:spPr>
          </p:pic>
          <p:sp>
            <p:nvSpPr>
              <p:cNvPr id="50" name="직사각형 49"/>
              <p:cNvSpPr/>
              <p:nvPr/>
            </p:nvSpPr>
            <p:spPr>
              <a:xfrm>
                <a:off x="681117" y="1611221"/>
                <a:ext cx="368691" cy="246221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ko-KR" altLang="en-US" sz="1600" dirty="0" smtClean="0"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16200000" scaled="1"/>
                    </a:gradFill>
                    <a:latin typeface="Rix모던고딕 B" panose="02020603020101020101" pitchFamily="18" charset="-127"/>
                    <a:ea typeface="Rix모던고딕 B" panose="02020603020101020101" pitchFamily="18" charset="-127"/>
                  </a:rPr>
                  <a:t>기타</a:t>
                </a:r>
                <a:endParaRPr lang="ko-KR" altLang="en-US" sz="1600" dirty="0">
                  <a:gradFill>
                    <a:gsLst>
                      <a:gs pos="0">
                        <a:schemeClr val="bg1"/>
                      </a:gs>
                      <a:gs pos="100000">
                        <a:schemeClr val="bg1"/>
                      </a:gs>
                    </a:gsLst>
                    <a:lin ang="16200000" scaled="1"/>
                  </a:gra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</p:grpSp>
        <p:sp>
          <p:nvSpPr>
            <p:cNvPr id="47" name="직사각형 46"/>
            <p:cNvSpPr/>
            <p:nvPr/>
          </p:nvSpPr>
          <p:spPr>
            <a:xfrm>
              <a:off x="1699012" y="1579719"/>
              <a:ext cx="633187" cy="291490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ko-KR" kern="0" spc="-10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Q&amp;A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방</a:t>
              </a:r>
              <a:endParaRPr lang="en-US" altLang="ko-KR" kern="0" spc="-100" dirty="0">
                <a:ln>
                  <a:solidFill>
                    <a:schemeClr val="bg1">
                      <a:lumMod val="85000"/>
                      <a:alpha val="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1699011" y="1952836"/>
              <a:ext cx="7791063" cy="258532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marL="180975" lvl="0" indent="-180975" fontAlgn="base" latinLnBrk="0">
                <a:lnSpc>
                  <a:spcPct val="120000"/>
                </a:lnSpc>
                <a:spcBef>
                  <a:spcPct val="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시민참여단의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다양한 질의에 대해 </a:t>
              </a:r>
              <a:r>
                <a:rPr lang="ko-KR" altLang="en-US" sz="1400" spc="-50" dirty="0" smtClean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각 분야 전문가가 </a:t>
              </a:r>
              <a:r>
                <a:rPr lang="ko-KR" altLang="en-US" sz="1400" spc="-50" dirty="0">
                  <a:ln>
                    <a:solidFill>
                      <a:schemeClr val="bg1">
                        <a:lumMod val="85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질문사항을 주기적으로 확인하고 답변 게시</a:t>
              </a:r>
            </a:p>
          </p:txBody>
        </p:sp>
      </p:grpSp>
      <p:pic>
        <p:nvPicPr>
          <p:cNvPr id="58" name="그림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50449" y="4851530"/>
            <a:ext cx="288777" cy="468052"/>
          </a:xfrm>
          <a:prstGeom prst="rect">
            <a:avLst/>
          </a:prstGeom>
        </p:spPr>
      </p:pic>
      <p:pic>
        <p:nvPicPr>
          <p:cNvPr id="59" name="그림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366673" y="4851530"/>
            <a:ext cx="288777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시민참여단</a:t>
            </a:r>
            <a:r>
              <a:rPr lang="ko-KR" altLang="en-US" dirty="0" smtClean="0"/>
              <a:t>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숙의토론회</a:t>
            </a:r>
            <a:endParaRPr lang="ko-KR" altLang="en-US" dirty="0"/>
          </a:p>
        </p:txBody>
      </p:sp>
      <p:pic>
        <p:nvPicPr>
          <p:cNvPr id="45" name="그림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1179519" y="3364067"/>
            <a:ext cx="1498290" cy="3025478"/>
          </a:xfrm>
          <a:prstGeom prst="rect">
            <a:avLst/>
          </a:prstGeom>
        </p:spPr>
      </p:pic>
      <p:pic>
        <p:nvPicPr>
          <p:cNvPr id="46" name="그림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4203855" y="3364067"/>
            <a:ext cx="1498290" cy="3025478"/>
          </a:xfrm>
          <a:prstGeom prst="rect">
            <a:avLst/>
          </a:prstGeom>
        </p:spPr>
      </p:pic>
      <p:pic>
        <p:nvPicPr>
          <p:cNvPr id="51" name="그림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7228191" y="3364067"/>
            <a:ext cx="1498290" cy="3025478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79519" y="2389180"/>
            <a:ext cx="1498290" cy="3025478"/>
          </a:xfrm>
          <a:prstGeom prst="rect">
            <a:avLst/>
          </a:prstGeom>
        </p:spPr>
      </p:pic>
      <p:sp>
        <p:nvSpPr>
          <p:cNvPr id="53" name="양쪽 모서리가 둥근 사각형 52"/>
          <p:cNvSpPr/>
          <p:nvPr/>
        </p:nvSpPr>
        <p:spPr>
          <a:xfrm>
            <a:off x="828289" y="3226534"/>
            <a:ext cx="2218949" cy="7200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4" name="그림 5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884" y="2730293"/>
            <a:ext cx="153560" cy="553046"/>
          </a:xfrm>
          <a:prstGeom prst="rect">
            <a:avLst/>
          </a:prstGeom>
        </p:spPr>
      </p:pic>
      <p:pic>
        <p:nvPicPr>
          <p:cNvPr id="55" name="그림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03855" y="2389180"/>
            <a:ext cx="1498290" cy="3025478"/>
          </a:xfrm>
          <a:prstGeom prst="rect">
            <a:avLst/>
          </a:prstGeom>
        </p:spPr>
      </p:pic>
      <p:sp>
        <p:nvSpPr>
          <p:cNvPr id="56" name="양쪽 모서리가 둥근 사각형 55"/>
          <p:cNvSpPr/>
          <p:nvPr/>
        </p:nvSpPr>
        <p:spPr>
          <a:xfrm>
            <a:off x="3852625" y="3226534"/>
            <a:ext cx="2218949" cy="7200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7" name="그림 5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220" y="2730293"/>
            <a:ext cx="153560" cy="553046"/>
          </a:xfrm>
          <a:prstGeom prst="rect">
            <a:avLst/>
          </a:prstGeom>
        </p:spPr>
      </p:pic>
      <p:sp>
        <p:nvSpPr>
          <p:cNvPr id="62" name="직사각형 61"/>
          <p:cNvSpPr/>
          <p:nvPr/>
        </p:nvSpPr>
        <p:spPr>
          <a:xfrm>
            <a:off x="3780498" y="3416497"/>
            <a:ext cx="2360634" cy="1111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시민참여단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550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여명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공론화위원회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및 지원단 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30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명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모더레이터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50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명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진행요원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보안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응급 등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 50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명 등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pic>
        <p:nvPicPr>
          <p:cNvPr id="63" name="그림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228191" y="2389180"/>
            <a:ext cx="1498290" cy="3025478"/>
          </a:xfrm>
          <a:prstGeom prst="rect">
            <a:avLst/>
          </a:prstGeom>
        </p:spPr>
      </p:pic>
      <p:sp>
        <p:nvSpPr>
          <p:cNvPr id="64" name="양쪽 모서리가 둥근 사각형 63"/>
          <p:cNvSpPr/>
          <p:nvPr/>
        </p:nvSpPr>
        <p:spPr>
          <a:xfrm>
            <a:off x="6876961" y="3226534"/>
            <a:ext cx="2218949" cy="7200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5" name="그림 6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556" y="2730293"/>
            <a:ext cx="153560" cy="553046"/>
          </a:xfrm>
          <a:prstGeom prst="rect">
            <a:avLst/>
          </a:prstGeom>
        </p:spPr>
      </p:pic>
      <p:sp>
        <p:nvSpPr>
          <p:cNvPr id="66" name="직사각형 65"/>
          <p:cNvSpPr/>
          <p:nvPr/>
        </p:nvSpPr>
        <p:spPr>
          <a:xfrm>
            <a:off x="6804834" y="3416497"/>
            <a:ext cx="2324630" cy="775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5725" indent="-85725" latinLnBrk="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시민참여단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의견 조사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(2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회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),</a:t>
            </a:r>
            <a:b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</a:b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진행안내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특강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분임토의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전체토의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생방송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), 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질의응답</a:t>
            </a:r>
            <a:endParaRPr lang="en-US" altLang="ko-KR" sz="14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673268" y="3440932"/>
            <a:ext cx="720080" cy="288032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일시</a:t>
            </a:r>
          </a:p>
        </p:txBody>
      </p:sp>
      <p:sp>
        <p:nvSpPr>
          <p:cNvPr id="68" name="직사각형 67"/>
          <p:cNvSpPr/>
          <p:nvPr/>
        </p:nvSpPr>
        <p:spPr>
          <a:xfrm>
            <a:off x="1465356" y="3440932"/>
            <a:ext cx="1728192" cy="7569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7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월 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27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일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금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 19:00 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부터</a:t>
            </a:r>
            <a:endParaRPr lang="en-US" altLang="ko-KR" sz="13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7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월 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29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일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일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 16:00</a:t>
            </a:r>
          </a:p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(2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박 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3</a:t>
            </a:r>
            <a:r>
              <a:rPr lang="ko-KR" altLang="en-US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일 간</a:t>
            </a:r>
            <a:r>
              <a:rPr lang="en-US" altLang="ko-KR" sz="13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</a:t>
            </a:r>
            <a:endParaRPr lang="ko-KR" altLang="en-US" sz="13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69" name="모서리가 둥근 직사각형 68"/>
          <p:cNvSpPr/>
          <p:nvPr/>
        </p:nvSpPr>
        <p:spPr>
          <a:xfrm>
            <a:off x="673268" y="4305028"/>
            <a:ext cx="720080" cy="288032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6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장소</a:t>
            </a:r>
            <a:endParaRPr lang="ko-KR" altLang="en-US" sz="16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1465356" y="4305028"/>
            <a:ext cx="1728192" cy="5427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교보생명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 계성원</a:t>
            </a:r>
            <a:endParaRPr lang="en-US" altLang="ko-KR" sz="1400" spc="-5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latinLnBrk="0">
              <a:lnSpc>
                <a:spcPct val="120000"/>
              </a:lnSpc>
              <a:spcAft>
                <a:spcPts val="200"/>
              </a:spcAft>
            </a:pP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(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천안 소재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)</a:t>
            </a:r>
            <a:endParaRPr lang="ko-KR" altLang="en-US" sz="14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71" name="타원 70"/>
          <p:cNvSpPr/>
          <p:nvPr/>
        </p:nvSpPr>
        <p:spPr bwMode="auto">
          <a:xfrm>
            <a:off x="1252403" y="1571030"/>
            <a:ext cx="1368152" cy="1368154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일시</a:t>
            </a:r>
            <a:r>
              <a:rPr lang="en-US" altLang="ko-KR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/</a:t>
            </a:r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장소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72" name="타원 71"/>
          <p:cNvSpPr/>
          <p:nvPr/>
        </p:nvSpPr>
        <p:spPr bwMode="auto">
          <a:xfrm>
            <a:off x="4258736" y="1571030"/>
            <a:ext cx="1368152" cy="1368154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참석 규모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73" name="타원 72"/>
          <p:cNvSpPr/>
          <p:nvPr/>
        </p:nvSpPr>
        <p:spPr bwMode="auto">
          <a:xfrm>
            <a:off x="7301075" y="1571030"/>
            <a:ext cx="1368152" cy="1368154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주요</a:t>
            </a:r>
            <a:endParaRPr lang="en-US" altLang="ko-KR" spc="-10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  <a:p>
            <a:pPr algn="ctr"/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프로그램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696" y="2255106"/>
            <a:ext cx="1018466" cy="990174"/>
          </a:xfrm>
          <a:prstGeom prst="rect">
            <a:avLst/>
          </a:prstGeom>
        </p:spPr>
      </p:pic>
      <p:pic>
        <p:nvPicPr>
          <p:cNvPr id="75" name="그림 7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012" y="2255106"/>
            <a:ext cx="1018466" cy="990174"/>
          </a:xfrm>
          <a:prstGeom prst="rect">
            <a:avLst/>
          </a:prstGeom>
        </p:spPr>
      </p:pic>
      <p:pic>
        <p:nvPicPr>
          <p:cNvPr id="76" name="그림 7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348" y="2255106"/>
            <a:ext cx="1018466" cy="990174"/>
          </a:xfrm>
          <a:prstGeom prst="rect">
            <a:avLst/>
          </a:prstGeom>
        </p:spPr>
      </p:pic>
      <p:pic>
        <p:nvPicPr>
          <p:cNvPr id="77" name="그림 7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712" y="2687154"/>
            <a:ext cx="710950" cy="534797"/>
          </a:xfrm>
          <a:prstGeom prst="rect">
            <a:avLst/>
          </a:prstGeom>
        </p:spPr>
      </p:pic>
      <p:pic>
        <p:nvPicPr>
          <p:cNvPr id="78" name="그림 7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360" y="2651150"/>
            <a:ext cx="613936" cy="575004"/>
          </a:xfrm>
          <a:prstGeom prst="rect">
            <a:avLst/>
          </a:prstGeom>
        </p:spPr>
      </p:pic>
      <p:pic>
        <p:nvPicPr>
          <p:cNvPr id="79" name="그림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032" y="2579142"/>
            <a:ext cx="520459" cy="564576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415925" y="5733256"/>
            <a:ext cx="9074150" cy="307777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>
            <a:defPPr>
              <a:defRPr lang="ko-KR"/>
            </a:defPPr>
            <a:lvl1pPr marL="285750" indent="-285750">
              <a:buFont typeface="나눔고딕" panose="020D0604000000000000" pitchFamily="50" charset="-127"/>
              <a:buChar char="※"/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pPr marL="179388" indent="-179388"/>
            <a:r>
              <a:rPr lang="ko-KR" altLang="en-US" sz="1400" dirty="0" smtClean="0"/>
              <a:t>구체적 세부 프로그램은 추후 안내해 드릴 예정입니다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  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074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08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공론화에 대한 이해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16495" y="1016001"/>
            <a:ext cx="9073579" cy="396000"/>
            <a:chOff x="395287" y="841276"/>
            <a:chExt cx="8375611" cy="330000"/>
          </a:xfrm>
        </p:grpSpPr>
        <p:sp>
          <p:nvSpPr>
            <p:cNvPr id="4" name="직사각형 3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화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)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의 의미</a:t>
              </a:r>
              <a:endPara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gradFill>
                  <a:gsLst>
                    <a:gs pos="0">
                      <a:srgbClr val="0070C0"/>
                    </a:gs>
                    <a:gs pos="100000">
                      <a:srgbClr val="0070C0"/>
                    </a:gs>
                  </a:gsLst>
                  <a:lin ang="16200000" scaled="1"/>
                </a:gra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pic>
        <p:nvPicPr>
          <p:cNvPr id="19" name="그림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1" y="1844824"/>
            <a:ext cx="1721334" cy="496870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415925" y="1916832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</a:rPr>
              <a:t>사전적 의미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072680" y="1897818"/>
            <a:ext cx="7417395" cy="702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331" eaLnBrk="0" latinLnBrk="0" hangingPunct="0">
              <a:lnSpc>
                <a:spcPct val="120000"/>
              </a:lnSpc>
              <a:buClr>
                <a:prstClr val="white">
                  <a:lumMod val="75000"/>
                </a:prstClr>
              </a:buClr>
              <a:buSzPct val="100000"/>
              <a:defRPr/>
            </a:pPr>
            <a:r>
              <a:rPr lang="en-US" altLang="ko-KR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‘</a:t>
            </a:r>
            <a:r>
              <a:rPr lang="ko-KR" altLang="en-US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여럿이 </a:t>
            </a:r>
            <a:r>
              <a:rPr lang="ko-KR" altLang="en-US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모여 의논하는 것’</a:t>
            </a:r>
            <a:r>
              <a:rPr lang="ko-KR" altLang="en-US" sz="16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으로</a:t>
            </a:r>
            <a:endParaRPr lang="en-US" altLang="ko-KR" sz="160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65000"/>
                  <a:lumOff val="35000"/>
                </a:prst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lvl="0" defTabSz="914331" eaLnBrk="0" latinLnBrk="0" hangingPunct="0">
              <a:lnSpc>
                <a:spcPct val="120000"/>
              </a:lnSpc>
              <a:buClr>
                <a:prstClr val="white">
                  <a:lumMod val="75000"/>
                </a:prstClr>
              </a:buClr>
              <a:buSzPct val="100000"/>
              <a:defRPr/>
            </a:pPr>
            <a:r>
              <a:rPr lang="ko-KR" altLang="en-US" sz="16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어떤 </a:t>
            </a:r>
            <a:r>
              <a:rPr lang="ko-KR" altLang="en-US" sz="16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문제에 대해 국민들 사이에 이루어지는 일정한 의견을 뜻함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387351" y="4545194"/>
            <a:ext cx="1720800" cy="496800"/>
            <a:chOff x="387351" y="4833226"/>
            <a:chExt cx="1720800" cy="496800"/>
          </a:xfrm>
        </p:grpSpPr>
        <p:pic>
          <p:nvPicPr>
            <p:cNvPr id="27" name="그림 26"/>
            <p:cNvPicPr preferRelativeResize="0"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351" y="4833226"/>
              <a:ext cx="1720800" cy="496800"/>
            </a:xfrm>
            <a:prstGeom prst="rect">
              <a:avLst/>
            </a:prstGeom>
          </p:spPr>
        </p:pic>
        <p:sp>
          <p:nvSpPr>
            <p:cNvPr id="28" name="직사각형 27"/>
            <p:cNvSpPr/>
            <p:nvPr/>
          </p:nvSpPr>
          <p:spPr>
            <a:xfrm>
              <a:off x="415925" y="4905164"/>
              <a:ext cx="12105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</a:rPr>
                <a:t>핵심 키워드</a:t>
              </a:r>
              <a:endPara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</a:endParaRPr>
            </a:p>
          </p:txBody>
        </p:sp>
      </p:grpSp>
      <p:cxnSp>
        <p:nvCxnSpPr>
          <p:cNvPr id="30" name="직선 연결선 29"/>
          <p:cNvCxnSpPr/>
          <p:nvPr/>
        </p:nvCxnSpPr>
        <p:spPr>
          <a:xfrm flipH="1">
            <a:off x="2216696" y="4185154"/>
            <a:ext cx="7273379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모서리가 둥근 직사각형 32"/>
          <p:cNvSpPr/>
          <p:nvPr/>
        </p:nvSpPr>
        <p:spPr>
          <a:xfrm>
            <a:off x="2216696" y="2816932"/>
            <a:ext cx="1692188" cy="324036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6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공론화</a:t>
            </a:r>
            <a:r>
              <a:rPr lang="en-US" altLang="ko-KR" sz="16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(</a:t>
            </a:r>
            <a:r>
              <a:rPr lang="ko-KR" altLang="en-US" sz="16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公論化</a:t>
            </a:r>
            <a:r>
              <a:rPr lang="en-US" altLang="ko-KR" sz="16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)</a:t>
            </a:r>
            <a:endParaRPr lang="ko-KR" altLang="en-US" sz="160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bg1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216696" y="3235971"/>
            <a:ext cx="7201371" cy="517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base" latinLnBrk="0">
              <a:lnSpc>
                <a:spcPct val="120000"/>
              </a:lnSpc>
            </a:pP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특정한 </a:t>
            </a:r>
            <a:r>
              <a:rPr lang="ko-KR" altLang="en-US" sz="14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공공정책 </a:t>
            </a: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사안이 초래할 사회적 갈등에 대한 해결책을 모색하는 </a:t>
            </a:r>
            <a:r>
              <a:rPr lang="ko-KR" altLang="en-US" sz="14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과정에서</a:t>
            </a:r>
            <a:endParaRPr lang="en-US" altLang="ko-KR" sz="1400" spc="-50" dirty="0" smtClean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65000"/>
                  <a:lumOff val="35000"/>
                </a:prst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fontAlgn="base" latinLnBrk="0">
              <a:lnSpc>
                <a:spcPct val="120000"/>
              </a:lnSpc>
            </a:pPr>
            <a:r>
              <a:rPr lang="ko-KR" altLang="en-US" sz="14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이해관계자</a:t>
            </a:r>
            <a:r>
              <a:rPr lang="en-US" altLang="ko-KR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</a:t>
            </a: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전문가</a:t>
            </a:r>
            <a:r>
              <a:rPr lang="en-US" altLang="ko-KR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 </a:t>
            </a: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일반시민 등의 다양한 의견을 민주적으로 </a:t>
            </a:r>
            <a:r>
              <a:rPr lang="ko-KR" altLang="en-US" sz="14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수렴하는 </a:t>
            </a: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절차</a:t>
            </a:r>
          </a:p>
        </p:txBody>
      </p:sp>
      <p:pic>
        <p:nvPicPr>
          <p:cNvPr id="36" name="그림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692" y="4509120"/>
            <a:ext cx="441492" cy="297565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4124908" y="4725144"/>
            <a:ext cx="441492" cy="297565"/>
          </a:xfrm>
          <a:prstGeom prst="rect">
            <a:avLst/>
          </a:prstGeom>
        </p:spPr>
      </p:pic>
      <p:sp>
        <p:nvSpPr>
          <p:cNvPr id="35" name="직사각형 34"/>
          <p:cNvSpPr/>
          <p:nvPr/>
        </p:nvSpPr>
        <p:spPr>
          <a:xfrm>
            <a:off x="2648744" y="4545124"/>
            <a:ext cx="149079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fontAlgn="base"/>
            <a:r>
              <a:rPr lang="ko-KR" altLang="en-US" sz="28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숙의</a:t>
            </a:r>
            <a:r>
              <a:rPr lang="en-US" altLang="ko-KR" sz="28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(</a:t>
            </a:r>
            <a:r>
              <a:rPr lang="ko-KR" altLang="en-US" sz="28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熟議</a:t>
            </a:r>
            <a:r>
              <a:rPr lang="en-US" altLang="ko-KR" sz="28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)</a:t>
            </a:r>
            <a:endParaRPr lang="ko-KR" altLang="en-US" sz="280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accent6">
                  <a:lumMod val="7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2216696" y="5193266"/>
            <a:ext cx="7201371" cy="609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base" latinLnBrk="0">
              <a:lnSpc>
                <a:spcPct val="120000"/>
              </a:lnSpc>
            </a:pPr>
            <a:r>
              <a:rPr lang="ko-KR" altLang="en-US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‘깊이 생각하고 토의한다’</a:t>
            </a:r>
            <a:r>
              <a:rPr lang="ko-KR" altLang="en-US" sz="16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는 의미로</a:t>
            </a:r>
            <a:r>
              <a:rPr lang="en-US" altLang="ko-KR" sz="16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,</a:t>
            </a:r>
          </a:p>
          <a:p>
            <a:pPr fontAlgn="base" latinLnBrk="0">
              <a:lnSpc>
                <a:spcPct val="120000"/>
              </a:lnSpc>
            </a:pPr>
            <a:r>
              <a:rPr lang="ko-KR" altLang="en-US" sz="16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공론화에 </a:t>
            </a:r>
            <a:r>
              <a:rPr lang="ko-KR" altLang="en-US" sz="16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참여하는 일반 시민들이 의사결정에 앞서 반드시 거쳐야 하는 관문</a:t>
            </a:r>
          </a:p>
        </p:txBody>
      </p:sp>
    </p:spTree>
    <p:extLst>
      <p:ext uri="{BB962C8B-B14F-4D97-AF65-F5344CB8AC3E}">
        <p14:creationId xmlns:p14="http://schemas.microsoft.com/office/powerpoint/2010/main" val="204686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공론화 </a:t>
            </a:r>
            <a:r>
              <a:rPr lang="ko-KR" altLang="en-US" dirty="0" smtClean="0"/>
              <a:t>의의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16495" y="1016001"/>
            <a:ext cx="9073579" cy="396000"/>
            <a:chOff x="395287" y="841276"/>
            <a:chExt cx="8375611" cy="330000"/>
          </a:xfrm>
        </p:grpSpPr>
        <p:sp>
          <p:nvSpPr>
            <p:cNvPr id="4" name="직사각형 3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공론화 주제 및 의의</a:t>
              </a:r>
              <a:endPara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gradFill>
                  <a:gsLst>
                    <a:gs pos="0">
                      <a:srgbClr val="0070C0"/>
                    </a:gs>
                    <a:gs pos="100000">
                      <a:srgbClr val="0070C0"/>
                    </a:gs>
                  </a:gsLst>
                  <a:lin ang="16200000" scaled="1"/>
                </a:gra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415925" y="1494766"/>
            <a:ext cx="9074150" cy="997196"/>
            <a:chOff x="415925" y="1880828"/>
            <a:chExt cx="9074150" cy="997196"/>
          </a:xfrm>
        </p:grpSpPr>
        <p:pic>
          <p:nvPicPr>
            <p:cNvPr id="27" name="그림 26"/>
            <p:cNvPicPr preferRelativeResize="0"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925" y="1883182"/>
              <a:ext cx="1062000" cy="504000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648565" y="2027198"/>
              <a:ext cx="343043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ko-KR" altLang="en-US" sz="160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주제</a:t>
              </a:r>
              <a:endParaRPr lang="ko-KR" altLang="en-US" sz="1600" spc="-10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1602507" y="1880828"/>
              <a:ext cx="7887568" cy="997196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fontAlgn="auto" latinLnBrk="0">
                <a:lnSpc>
                  <a:spcPct val="120000"/>
                </a:lnSpc>
                <a:defRPr/>
              </a:pP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이번 공론화의 주제는</a:t>
              </a:r>
              <a:endParaRPr lang="en-US" altLang="ko-KR" kern="0" spc="-100" dirty="0" smtClean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  <a:p>
              <a:pPr fontAlgn="auto" latinLnBrk="0">
                <a:lnSpc>
                  <a:spcPct val="120000"/>
                </a:lnSpc>
                <a:defRPr/>
              </a:pPr>
              <a:r>
                <a:rPr lang="en-US" altLang="ko-KR" kern="0" spc="-10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rgbClr val="00B05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2022</a:t>
              </a:r>
              <a:r>
                <a:rPr lang="ko-KR" altLang="en-US" kern="0" spc="-10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rgbClr val="00B05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학년도 대입제도 어떻게 개편할 것인지를 결정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하는 것입니다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. </a:t>
              </a:r>
            </a:p>
            <a:p>
              <a:pPr fontAlgn="auto" latinLnBrk="0">
                <a:lnSpc>
                  <a:spcPct val="120000"/>
                </a:lnSpc>
                <a:defRPr/>
              </a:pP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이와 관련하여 대입제도 개편에 대한 </a:t>
              </a:r>
              <a:r>
                <a:rPr lang="en-US" altLang="ko-KR" kern="0" spc="-10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rgbClr val="00B05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4</a:t>
              </a:r>
              <a:r>
                <a:rPr lang="ko-KR" altLang="en-US" kern="0" spc="-10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rgbClr val="00B05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가지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rgbClr val="00B05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공론화 의제를 </a:t>
              </a:r>
              <a:r>
                <a:rPr lang="ko-KR" altLang="en-US" kern="0" spc="-10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rgbClr val="00B05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작성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하였습니다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. </a:t>
              </a: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415925" y="2852936"/>
            <a:ext cx="9074150" cy="1661993"/>
            <a:chOff x="415925" y="961420"/>
            <a:chExt cx="9074150" cy="1661993"/>
          </a:xfrm>
        </p:grpSpPr>
        <p:grpSp>
          <p:nvGrpSpPr>
            <p:cNvPr id="13" name="그룹 12"/>
            <p:cNvGrpSpPr/>
            <p:nvPr/>
          </p:nvGrpSpPr>
          <p:grpSpPr>
            <a:xfrm>
              <a:off x="415925" y="963774"/>
              <a:ext cx="1062000" cy="504000"/>
              <a:chOff x="415925" y="963774"/>
              <a:chExt cx="1062000" cy="504000"/>
            </a:xfrm>
          </p:grpSpPr>
          <p:pic>
            <p:nvPicPr>
              <p:cNvPr id="17" name="그림 16"/>
              <p:cNvPicPr preferRelativeResize="0">
                <a:picLocks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925" y="963774"/>
                <a:ext cx="1062000" cy="504000"/>
              </a:xfrm>
              <a:prstGeom prst="rect">
                <a:avLst/>
              </a:prstGeom>
            </p:spPr>
          </p:pic>
          <p:sp>
            <p:nvSpPr>
              <p:cNvPr id="18" name="직사각형 17"/>
              <p:cNvSpPr/>
              <p:nvPr/>
            </p:nvSpPr>
            <p:spPr>
              <a:xfrm>
                <a:off x="648565" y="1107790"/>
                <a:ext cx="496931" cy="246221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ko-KR" altLang="en-US" sz="1600" spc="-100" dirty="0" smtClean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Rix모던고딕 B" panose="02020603020101020101" pitchFamily="18" charset="-127"/>
                    <a:ea typeface="Rix모던고딕 B" panose="02020603020101020101" pitchFamily="18" charset="-127"/>
                  </a:rPr>
                  <a:t>의의 </a:t>
                </a:r>
                <a:r>
                  <a:rPr lang="en-US" altLang="ko-KR" sz="1600" spc="-100" dirty="0" smtClean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Rix모던고딕 B" panose="02020603020101020101" pitchFamily="18" charset="-127"/>
                    <a:ea typeface="Rix모던고딕 B" panose="02020603020101020101" pitchFamily="18" charset="-127"/>
                  </a:rPr>
                  <a:t>1</a:t>
                </a:r>
                <a:endParaRPr lang="ko-KR" altLang="en-US" sz="1600" spc="-10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</p:grpSp>
        <p:sp>
          <p:nvSpPr>
            <p:cNvPr id="14" name="직사각형 13"/>
            <p:cNvSpPr/>
            <p:nvPr/>
          </p:nvSpPr>
          <p:spPr>
            <a:xfrm>
              <a:off x="1602507" y="961420"/>
              <a:ext cx="7887568" cy="1661993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fontAlgn="auto" latinLnBrk="0">
                <a:lnSpc>
                  <a:spcPct val="120000"/>
                </a:lnSpc>
                <a:defRPr/>
              </a:pP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공론화는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정부가 일방적으로 정책 결정을 </a:t>
              </a:r>
              <a:r>
                <a:rPr lang="ko-KR" altLang="en-US" kern="0" spc="-100" dirty="0" err="1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하는것이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아니라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,  </a:t>
              </a:r>
            </a:p>
            <a:p>
              <a:pPr fontAlgn="auto" latinLnBrk="0">
                <a:lnSpc>
                  <a:spcPct val="120000"/>
                </a:lnSpc>
                <a:defRPr/>
              </a:pP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시민들이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전문가들과 이해관계자들의 다양한 견해를 듣고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토론과 숙의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를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통해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endParaRPr lang="en-US" altLang="ko-KR" kern="0" spc="-100" dirty="0" smtClean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  <a:p>
              <a:pPr fontAlgn="auto" latinLnBrk="0">
                <a:lnSpc>
                  <a:spcPct val="120000"/>
                </a:lnSpc>
                <a:defRPr/>
              </a:pP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공적인 여론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을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형성해가는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민주적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과정입니다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. </a:t>
              </a:r>
            </a:p>
            <a:p>
              <a:pPr fontAlgn="auto" latinLnBrk="0">
                <a:lnSpc>
                  <a:spcPct val="120000"/>
                </a:lnSpc>
                <a:defRPr/>
              </a:pP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이번 대입제도 개편을 위한 </a:t>
              </a:r>
              <a:r>
                <a:rPr lang="ko-KR" altLang="en-US" kern="0" spc="-100" dirty="0" err="1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시민참여형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조사는 </a:t>
              </a:r>
              <a:endParaRPr lang="en-US" altLang="ko-KR" kern="0" spc="-100" dirty="0" smtClean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  <a:p>
              <a:pPr fontAlgn="auto" latinLnBrk="0">
                <a:lnSpc>
                  <a:spcPct val="120000"/>
                </a:lnSpc>
                <a:defRPr/>
              </a:pP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이와 같은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공론화의 대표적인 모델의 하나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로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자리잡게 될 것입니다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.</a:t>
              </a:r>
              <a:endParaRPr lang="en-US" altLang="ko-KR" kern="0" spc="-10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415925" y="4691693"/>
            <a:ext cx="9074150" cy="1329595"/>
            <a:chOff x="415925" y="961420"/>
            <a:chExt cx="9074150" cy="1329595"/>
          </a:xfrm>
        </p:grpSpPr>
        <p:grpSp>
          <p:nvGrpSpPr>
            <p:cNvPr id="20" name="그룹 19"/>
            <p:cNvGrpSpPr/>
            <p:nvPr/>
          </p:nvGrpSpPr>
          <p:grpSpPr>
            <a:xfrm>
              <a:off x="415925" y="963774"/>
              <a:ext cx="1062000" cy="504000"/>
              <a:chOff x="415925" y="963774"/>
              <a:chExt cx="1062000" cy="504000"/>
            </a:xfrm>
          </p:grpSpPr>
          <p:pic>
            <p:nvPicPr>
              <p:cNvPr id="24" name="그림 23"/>
              <p:cNvPicPr preferRelativeResize="0">
                <a:picLocks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925" y="963774"/>
                <a:ext cx="1062000" cy="504000"/>
              </a:xfrm>
              <a:prstGeom prst="rect">
                <a:avLst/>
              </a:prstGeom>
            </p:spPr>
          </p:pic>
          <p:sp>
            <p:nvSpPr>
              <p:cNvPr id="25" name="직사각형 24"/>
              <p:cNvSpPr/>
              <p:nvPr/>
            </p:nvSpPr>
            <p:spPr>
              <a:xfrm>
                <a:off x="648565" y="1107790"/>
                <a:ext cx="496931" cy="246221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ko-KR" altLang="en-US" sz="1600" spc="-100" dirty="0" smtClean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Rix모던고딕 B" panose="02020603020101020101" pitchFamily="18" charset="-127"/>
                    <a:ea typeface="Rix모던고딕 B" panose="02020603020101020101" pitchFamily="18" charset="-127"/>
                  </a:rPr>
                  <a:t>의의 </a:t>
                </a:r>
                <a:r>
                  <a:rPr lang="en-US" altLang="ko-KR" sz="1600" spc="-100" dirty="0" smtClean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Rix모던고딕 B" panose="02020603020101020101" pitchFamily="18" charset="-127"/>
                    <a:ea typeface="Rix모던고딕 B" panose="02020603020101020101" pitchFamily="18" charset="-127"/>
                  </a:rPr>
                  <a:t>2</a:t>
                </a:r>
                <a:endParaRPr lang="ko-KR" altLang="en-US" sz="1600" spc="-10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</p:grpSp>
        <p:sp>
          <p:nvSpPr>
            <p:cNvPr id="21" name="직사각형 20"/>
            <p:cNvSpPr/>
            <p:nvPr/>
          </p:nvSpPr>
          <p:spPr>
            <a:xfrm>
              <a:off x="1602507" y="961420"/>
              <a:ext cx="7887568" cy="1329595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/>
            <a:p>
              <a:pPr fontAlgn="auto" latinLnBrk="0">
                <a:lnSpc>
                  <a:spcPct val="120000"/>
                </a:lnSpc>
                <a:defRPr/>
              </a:pP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2017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년 신고리 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5·6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호기 공론화 이후 정부에서 두 번째로 시행하는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/>
              </a:r>
              <a:b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</a:b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대규모 </a:t>
              </a:r>
              <a:r>
                <a:rPr lang="ko-KR" altLang="en-US" kern="0" spc="-100" dirty="0" err="1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시민참여형</a:t>
              </a: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조사라는 점에서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,</a:t>
              </a:r>
              <a:b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</a:b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숙의 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민주주의의 </a:t>
              </a:r>
              <a:r>
                <a:rPr lang="ko-KR" altLang="en-US" kern="0" spc="-13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정착</a:t>
              </a:r>
              <a:r>
                <a:rPr lang="ko-KR" altLang="en-US" kern="0" spc="-13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과</a:t>
              </a:r>
              <a:r>
                <a:rPr lang="ko-KR" altLang="en-US" kern="0" spc="-130" dirty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민주사회의 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요건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인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사회적 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합의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를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형성하는 문화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를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kern="0" spc="-13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안착</a:t>
              </a:r>
              <a:endParaRPr lang="en-US" altLang="ko-KR" kern="0" spc="-130" dirty="0" smtClean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  <a:p>
              <a:pPr fontAlgn="auto" latinLnBrk="0">
                <a:lnSpc>
                  <a:spcPct val="120000"/>
                </a:lnSpc>
                <a:defRPr/>
              </a:pPr>
              <a:r>
                <a:rPr lang="ko-KR" altLang="en-US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시키는데 큰 기여를 할 것입니다</a:t>
              </a:r>
              <a:r>
                <a:rPr lang="en-US" altLang="ko-KR" kern="0" spc="-100" dirty="0" smtClean="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.</a:t>
              </a:r>
              <a:endParaRPr lang="en-US" altLang="ko-KR" kern="0" spc="-100" dirty="0" smtClean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cxnSp>
        <p:nvCxnSpPr>
          <p:cNvPr id="26" name="직선 연결선 25"/>
          <p:cNvCxnSpPr/>
          <p:nvPr/>
        </p:nvCxnSpPr>
        <p:spPr>
          <a:xfrm flipH="1">
            <a:off x="1604629" y="2708920"/>
            <a:ext cx="788544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17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대입제도 개편 공론화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8" y="1340768"/>
            <a:ext cx="2168902" cy="4772820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596516" y="2888508"/>
            <a:ext cx="1865895" cy="954107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 defTabSz="1602029"/>
            <a:r>
              <a:rPr lang="ko-KR" altLang="en-US" sz="28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대입제도개편</a:t>
            </a:r>
            <a:endParaRPr lang="en-US" altLang="ko-KR" sz="2800" spc="-10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70C0"/>
              </a:solidFill>
              <a:latin typeface="Rix모던고딕 EB" panose="02020603020101020101" pitchFamily="18" charset="-127"/>
              <a:ea typeface="Rix모던고딕 EB" panose="02020603020101020101" pitchFamily="18" charset="-127"/>
            </a:endParaRPr>
          </a:p>
          <a:p>
            <a:pPr defTabSz="1602029"/>
            <a:r>
              <a:rPr lang="ko-KR" altLang="en-US" sz="28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공론화위원회</a:t>
            </a:r>
            <a:endParaRPr lang="ko-KR" altLang="en-US" sz="28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Rix모던고딕 EB" panose="02020603020101020101" pitchFamily="18" charset="-127"/>
              <a:ea typeface="Rix모던고딕 EB" panose="02020603020101020101" pitchFamily="18" charset="-127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2692568" y="2672485"/>
            <a:ext cx="352220" cy="35222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n>
                  <a:solidFill>
                    <a:schemeClr val="bg1">
                      <a:alpha val="0"/>
                    </a:schemeClr>
                  </a:solidFill>
                </a:ln>
              </a:rPr>
              <a:t>2</a:t>
            </a:r>
            <a:endParaRPr lang="ko-KR" altLang="en-US" dirty="0">
              <a:ln>
                <a:solidFill>
                  <a:schemeClr val="bg1">
                    <a:alpha val="0"/>
                  </a:schemeClr>
                </a:solidFill>
              </a:ln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188804" y="2694461"/>
            <a:ext cx="3335832" cy="307777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lvl="0" eaLnBrk="0" hangingPunct="0">
              <a:buClr>
                <a:prstClr val="white">
                  <a:lumMod val="75000"/>
                </a:prstClr>
              </a:buClr>
            </a:pPr>
            <a:r>
              <a:rPr lang="ko-KR" altLang="en-US" sz="2000" spc="-10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공론화 과정은 공정하게 설계</a:t>
            </a:r>
            <a:endParaRPr lang="en-US" altLang="ko-KR" sz="2000" spc="-100" dirty="0">
              <a:ln>
                <a:solidFill>
                  <a:srgbClr val="4F81BD">
                    <a:shade val="50000"/>
                    <a:alpha val="0"/>
                  </a:srgb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2692568" y="3521211"/>
            <a:ext cx="352220" cy="35222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n>
                  <a:solidFill>
                    <a:schemeClr val="bg1">
                      <a:alpha val="0"/>
                    </a:schemeClr>
                  </a:solidFill>
                </a:ln>
              </a:rPr>
              <a:t>3</a:t>
            </a:r>
            <a:endParaRPr lang="ko-KR" altLang="en-US" dirty="0">
              <a:ln>
                <a:solidFill>
                  <a:schemeClr val="bg1">
                    <a:alpha val="0"/>
                  </a:schemeClr>
                </a:solidFill>
              </a:ln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188804" y="3543187"/>
            <a:ext cx="3140283" cy="307777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lvl="0" eaLnBrk="0" hangingPunct="0">
              <a:buClr>
                <a:prstClr val="white">
                  <a:lumMod val="75000"/>
                </a:prstClr>
              </a:buClr>
            </a:pPr>
            <a:r>
              <a:rPr lang="ko-KR" altLang="en-US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공론화 </a:t>
            </a:r>
            <a:r>
              <a:rPr lang="ko-KR" altLang="en-US" sz="2000" spc="-100" dirty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과정을 </a:t>
            </a:r>
            <a:r>
              <a:rPr lang="ko-KR" altLang="en-US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투명하게 </a:t>
            </a:r>
            <a:r>
              <a:rPr lang="ko-KR" altLang="en-US" sz="2000" spc="-100" dirty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관리</a:t>
            </a:r>
            <a:endParaRPr lang="en-US" altLang="ko-KR" sz="2000" spc="-100" dirty="0">
              <a:ln>
                <a:solidFill>
                  <a:srgbClr val="4F81BD">
                    <a:shade val="50000"/>
                    <a:alpha val="0"/>
                  </a:srgb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2692568" y="4372493"/>
            <a:ext cx="352220" cy="35222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n>
                  <a:solidFill>
                    <a:schemeClr val="bg1">
                      <a:alpha val="0"/>
                    </a:schemeClr>
                  </a:solidFill>
                </a:ln>
              </a:rPr>
              <a:t>4</a:t>
            </a:r>
            <a:endParaRPr lang="ko-KR" altLang="en-US" dirty="0">
              <a:ln>
                <a:solidFill>
                  <a:schemeClr val="bg1">
                    <a:alpha val="0"/>
                  </a:schemeClr>
                </a:solidFill>
              </a:ln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188804" y="4394470"/>
            <a:ext cx="4653518" cy="307777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lvl="0" eaLnBrk="0" hangingPunct="0">
              <a:buClr>
                <a:prstClr val="white">
                  <a:lumMod val="75000"/>
                </a:prstClr>
              </a:buClr>
            </a:pPr>
            <a:r>
              <a:rPr lang="ko-KR" altLang="en-US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공론화 결과를 국가교육회의로 전달하는 자문 기구</a:t>
            </a:r>
            <a:endParaRPr lang="en-US" altLang="ko-KR" sz="2000" spc="-100" dirty="0">
              <a:ln>
                <a:solidFill>
                  <a:srgbClr val="4F81BD">
                    <a:shade val="50000"/>
                    <a:alpha val="0"/>
                  </a:srgb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2692568" y="5217671"/>
            <a:ext cx="352220" cy="35222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n>
                  <a:solidFill>
                    <a:schemeClr val="bg1">
                      <a:alpha val="0"/>
                    </a:schemeClr>
                  </a:solidFill>
                </a:ln>
              </a:rPr>
              <a:t>5</a:t>
            </a:r>
            <a:endParaRPr lang="ko-KR" altLang="en-US" dirty="0">
              <a:ln>
                <a:solidFill>
                  <a:schemeClr val="bg1">
                    <a:alpha val="0"/>
                  </a:schemeClr>
                </a:solidFill>
              </a:ln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188804" y="5189280"/>
            <a:ext cx="5907600" cy="61555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lvl="0" eaLnBrk="0" hangingPunct="0">
              <a:buClr>
                <a:prstClr val="white">
                  <a:lumMod val="75000"/>
                </a:prstClr>
              </a:buClr>
            </a:pPr>
            <a:r>
              <a:rPr lang="ko-KR" altLang="en-US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위원장 </a:t>
            </a:r>
            <a:r>
              <a:rPr lang="en-US" altLang="ko-KR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· </a:t>
            </a:r>
            <a:r>
              <a:rPr lang="ko-KR" altLang="en-US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위원은 공론화 의제와 이해관계가 없는 중립적인</a:t>
            </a:r>
            <a:r>
              <a:rPr lang="en-US" altLang="ko-KR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/>
            </a:r>
            <a:br>
              <a:rPr lang="en-US" altLang="ko-KR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</a:br>
            <a:r>
              <a:rPr lang="ko-KR" altLang="en-US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인사 중 국가교육회의 의장이 위촉</a:t>
            </a:r>
            <a:endParaRPr lang="en-US" altLang="ko-KR" sz="2000" spc="-100" dirty="0">
              <a:ln>
                <a:solidFill>
                  <a:srgbClr val="4F81BD">
                    <a:shade val="50000"/>
                    <a:alpha val="0"/>
                  </a:srgb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2692568" y="1808389"/>
            <a:ext cx="352220" cy="35222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n>
                  <a:solidFill>
                    <a:schemeClr val="bg1">
                      <a:alpha val="0"/>
                    </a:schemeClr>
                  </a:solidFill>
                </a:ln>
              </a:rPr>
              <a:t>1</a:t>
            </a:r>
            <a:endParaRPr lang="ko-KR" altLang="en-US" dirty="0">
              <a:ln>
                <a:solidFill>
                  <a:schemeClr val="bg1">
                    <a:alpha val="0"/>
                  </a:schemeClr>
                </a:solidFill>
              </a:ln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188804" y="1830365"/>
            <a:ext cx="2779607" cy="307777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lvl="0" eaLnBrk="0" hangingPunct="0">
              <a:buClr>
                <a:prstClr val="white">
                  <a:lumMod val="75000"/>
                </a:prstClr>
              </a:buClr>
            </a:pPr>
            <a:r>
              <a:rPr lang="ko-KR" altLang="en-US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독립적인 지위를 가지고 있음</a:t>
            </a:r>
            <a:endParaRPr lang="en-US" altLang="ko-KR" sz="2000" spc="-100" dirty="0">
              <a:ln>
                <a:solidFill>
                  <a:srgbClr val="4F81BD">
                    <a:shade val="50000"/>
                    <a:alpha val="0"/>
                  </a:srgb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pic>
        <p:nvPicPr>
          <p:cNvPr id="41" name="그림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25" y="4679220"/>
            <a:ext cx="1620751" cy="1162048"/>
          </a:xfrm>
          <a:prstGeom prst="rect">
            <a:avLst/>
          </a:prstGeom>
        </p:spPr>
      </p:pic>
      <p:grpSp>
        <p:nvGrpSpPr>
          <p:cNvPr id="23" name="그룹 22"/>
          <p:cNvGrpSpPr/>
          <p:nvPr/>
        </p:nvGrpSpPr>
        <p:grpSpPr>
          <a:xfrm>
            <a:off x="416495" y="1016001"/>
            <a:ext cx="9073579" cy="396000"/>
            <a:chOff x="395287" y="841276"/>
            <a:chExt cx="8375611" cy="330000"/>
          </a:xfrm>
        </p:grpSpPr>
        <p:sp>
          <p:nvSpPr>
            <p:cNvPr id="24" name="직사각형 23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대입제도개편 공론화위원회</a:t>
              </a:r>
              <a:endPara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gradFill>
                  <a:gsLst>
                    <a:gs pos="0">
                      <a:srgbClr val="0070C0"/>
                    </a:gs>
                    <a:gs pos="100000">
                      <a:srgbClr val="0070C0"/>
                    </a:gs>
                  </a:gsLst>
                  <a:lin ang="16200000" scaled="1"/>
                </a:gra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403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타원 60"/>
          <p:cNvSpPr/>
          <p:nvPr/>
        </p:nvSpPr>
        <p:spPr>
          <a:xfrm>
            <a:off x="3080792" y="2024844"/>
            <a:ext cx="3744416" cy="3744416"/>
          </a:xfrm>
          <a:prstGeom prst="ellipse">
            <a:avLst/>
          </a:prstGeom>
          <a:noFill/>
          <a:ln w="19050" cmpd="sng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공론화의 성공요건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16495" y="1016001"/>
            <a:ext cx="9073579" cy="396000"/>
            <a:chOff x="395287" y="841276"/>
            <a:chExt cx="8375611" cy="330000"/>
          </a:xfrm>
        </p:grpSpPr>
        <p:sp>
          <p:nvSpPr>
            <p:cNvPr id="4" name="직사각형 3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화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)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의 성공 요건 </a:t>
              </a:r>
              <a:endPara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gradFill>
                  <a:gsLst>
                    <a:gs pos="0">
                      <a:srgbClr val="0070C0"/>
                    </a:gs>
                    <a:gs pos="100000">
                      <a:srgbClr val="0070C0"/>
                    </a:gs>
                  </a:gsLst>
                  <a:lin ang="16200000" scaled="1"/>
                </a:gra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pic>
        <p:nvPicPr>
          <p:cNvPr id="42" name="그림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64" y="4509120"/>
            <a:ext cx="792086" cy="792086"/>
          </a:xfrm>
          <a:prstGeom prst="rect">
            <a:avLst/>
          </a:prstGeom>
        </p:spPr>
      </p:pic>
      <p:sp>
        <p:nvSpPr>
          <p:cNvPr id="44" name="직사각형 43"/>
          <p:cNvSpPr/>
          <p:nvPr/>
        </p:nvSpPr>
        <p:spPr>
          <a:xfrm>
            <a:off x="3897423" y="3320988"/>
            <a:ext cx="2111155" cy="58477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 algn="ctr" defTabSz="1602029"/>
            <a:r>
              <a:rPr lang="en-US" altLang="ko-KR" sz="32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6</a:t>
            </a:r>
            <a:r>
              <a:rPr lang="ko-KR" altLang="en-US" sz="32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대 기본요건</a:t>
            </a:r>
            <a:endParaRPr lang="ko-KR" altLang="en-US" sz="32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Rix모던고딕 EB" panose="02020603020101020101" pitchFamily="18" charset="-127"/>
              <a:ea typeface="Rix모던고딕 EB" panose="02020603020101020101" pitchFamily="18" charset="-127"/>
            </a:endParaRPr>
          </a:p>
        </p:txBody>
      </p:sp>
      <p:sp>
        <p:nvSpPr>
          <p:cNvPr id="45" name="타원 44"/>
          <p:cNvSpPr/>
          <p:nvPr/>
        </p:nvSpPr>
        <p:spPr>
          <a:xfrm>
            <a:off x="3225379" y="5049180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분석력</a:t>
            </a:r>
          </a:p>
        </p:txBody>
      </p:sp>
      <p:sp>
        <p:nvSpPr>
          <p:cNvPr id="48" name="타원 47"/>
          <p:cNvSpPr/>
          <p:nvPr/>
        </p:nvSpPr>
        <p:spPr>
          <a:xfrm>
            <a:off x="5600501" y="5049180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자료화</a:t>
            </a:r>
          </a:p>
        </p:txBody>
      </p:sp>
      <p:sp>
        <p:nvSpPr>
          <p:cNvPr id="49" name="타원 48"/>
          <p:cNvSpPr/>
          <p:nvPr/>
        </p:nvSpPr>
        <p:spPr>
          <a:xfrm>
            <a:off x="3225379" y="1736812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공론화에</a:t>
            </a:r>
            <a:endParaRPr lang="en-US" altLang="ko-KR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70C0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  <a:p>
            <a:pPr algn="ctr"/>
            <a:r>
              <a: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대한 이해</a:t>
            </a:r>
          </a:p>
        </p:txBody>
      </p:sp>
      <p:sp>
        <p:nvSpPr>
          <p:cNvPr id="50" name="타원 49"/>
          <p:cNvSpPr/>
          <p:nvPr/>
        </p:nvSpPr>
        <p:spPr>
          <a:xfrm>
            <a:off x="5600501" y="1736812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대표성</a:t>
            </a:r>
            <a:endParaRPr lang="ko-KR" altLang="en-US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1" name="타원 50"/>
          <p:cNvSpPr/>
          <p:nvPr/>
        </p:nvSpPr>
        <p:spPr>
          <a:xfrm>
            <a:off x="6428593" y="3401997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공정성</a:t>
            </a:r>
          </a:p>
        </p:txBody>
      </p:sp>
      <p:sp>
        <p:nvSpPr>
          <p:cNvPr id="52" name="타원 51"/>
          <p:cNvSpPr/>
          <p:nvPr/>
        </p:nvSpPr>
        <p:spPr>
          <a:xfrm>
            <a:off x="2397287" y="3401997"/>
            <a:ext cx="1080120" cy="108012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pc="-10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숙의성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70C0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3917460" y="3861048"/>
            <a:ext cx="2071080" cy="400110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 algn="ctr" defTabSz="1602029"/>
            <a:r>
              <a:rPr lang="ko-KR" altLang="en-US" sz="2000" spc="-10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Rix모던고딕 B" panose="02020603020101020101" pitchFamily="18" charset="-127"/>
                <a:ea typeface="Rix모던고딕 B" panose="02020603020101020101" pitchFamily="18" charset="-127"/>
              </a:rPr>
              <a:t>공론화 결과의 </a:t>
            </a:r>
            <a:r>
              <a:rPr lang="ko-KR" altLang="en-US" sz="20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신뢰성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488504" y="2118107"/>
            <a:ext cx="2592859" cy="258532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r" fontAlgn="base" latinLnBrk="0">
              <a:lnSpc>
                <a:spcPct val="120000"/>
              </a:lnSpc>
            </a:pP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당사자들 간 공론화에 대한 이해도</a:t>
            </a:r>
            <a:endParaRPr lang="en-US" altLang="ko-KR" sz="1400" spc="-50" dirty="0" smtClean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65000"/>
                  <a:lumOff val="35000"/>
                </a:prst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415143" y="3637201"/>
            <a:ext cx="1838128" cy="5170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r" fontAlgn="base" latinLnBrk="0">
              <a:lnSpc>
                <a:spcPct val="120000"/>
              </a:lnSpc>
            </a:pP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해당 사안에 </a:t>
            </a:r>
            <a:r>
              <a:rPr lang="ko-KR" altLang="en-US" sz="14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대한</a:t>
            </a:r>
            <a:endParaRPr lang="en-US" altLang="ko-KR" sz="1400" spc="-50" dirty="0" smtClean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65000"/>
                  <a:lumOff val="35000"/>
                </a:prst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algn="r" fontAlgn="base" latinLnBrk="0">
              <a:lnSpc>
                <a:spcPct val="120000"/>
              </a:lnSpc>
            </a:pPr>
            <a:r>
              <a:rPr lang="ko-KR" altLang="en-US" sz="14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깊은 </a:t>
            </a: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이해와 토의가 전제</a:t>
            </a:r>
          </a:p>
        </p:txBody>
      </p:sp>
      <p:sp>
        <p:nvSpPr>
          <p:cNvPr id="69" name="직사각형 68"/>
          <p:cNvSpPr/>
          <p:nvPr/>
        </p:nvSpPr>
        <p:spPr>
          <a:xfrm>
            <a:off x="488504" y="5459975"/>
            <a:ext cx="2592859" cy="258532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r" fontAlgn="base" latinLnBrk="0">
              <a:lnSpc>
                <a:spcPct val="120000"/>
              </a:lnSpc>
            </a:pP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공론화 결과에 대한 적절한 분석</a:t>
            </a:r>
            <a:endParaRPr lang="en-US" altLang="ko-KR" sz="1400" spc="-50" dirty="0" smtClean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65000"/>
                  <a:lumOff val="35000"/>
                </a:prst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844175" y="1988840"/>
            <a:ext cx="2573321" cy="5170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fontAlgn="base" latinLnBrk="0">
              <a:lnSpc>
                <a:spcPct val="120000"/>
              </a:lnSpc>
            </a:pP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숙의과정에 참여하는 일반시민들의 대표성</a:t>
            </a:r>
            <a:endParaRPr lang="en-US" altLang="ko-KR" sz="1400" spc="-50" dirty="0" smtClean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65000"/>
                  <a:lumOff val="35000"/>
                </a:prst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7672268" y="3637201"/>
            <a:ext cx="1824276" cy="5170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fontAlgn="base" latinLnBrk="0">
              <a:lnSpc>
                <a:spcPct val="120000"/>
              </a:lnSpc>
            </a:pP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중립적인 입장 유지 및 공평한 기회 부여</a:t>
            </a:r>
            <a:endParaRPr lang="en-US" altLang="ko-KR" sz="1400" spc="-50" dirty="0" smtClean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65000"/>
                  <a:lumOff val="35000"/>
                </a:prst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844175" y="5330708"/>
            <a:ext cx="2573321" cy="51706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fontAlgn="base" latinLnBrk="0">
              <a:lnSpc>
                <a:spcPct val="120000"/>
              </a:lnSpc>
            </a:pP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관련된 모든 사항을 </a:t>
            </a:r>
            <a:r>
              <a:rPr lang="ko-KR" altLang="en-US" sz="14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자료화하여</a:t>
            </a:r>
            <a:endParaRPr lang="en-US" altLang="ko-KR" sz="1400" spc="-50" dirty="0" smtClean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65000"/>
                  <a:lumOff val="35000"/>
                </a:prst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  <a:p>
            <a:pPr fontAlgn="base" latinLnBrk="0">
              <a:lnSpc>
                <a:spcPct val="120000"/>
              </a:lnSpc>
            </a:pPr>
            <a:r>
              <a:rPr lang="ko-KR" altLang="en-US" sz="1400" spc="-50" dirty="0" smtClean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투명성 </a:t>
            </a:r>
            <a:r>
              <a:rPr lang="ko-KR" altLang="en-US" sz="140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rPr>
              <a:t>제고</a:t>
            </a:r>
            <a:endParaRPr lang="en-US" altLang="ko-KR" sz="1400" spc="-50" dirty="0" smtClean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>
                  <a:lumMod val="65000"/>
                  <a:lumOff val="35000"/>
                </a:prstClr>
              </a:solidFill>
              <a:latin typeface="Rix모던고딕 M" panose="02020603020101020101" pitchFamily="18" charset="-127"/>
              <a:ea typeface="Rix모던고딕 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45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415925" y="332656"/>
            <a:ext cx="9074150" cy="38250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2400" b="0" kern="1200" spc="-100" baseline="0" dirty="0">
                <a:gradFill>
                  <a:gsLst>
                    <a:gs pos="0">
                      <a:schemeClr val="tx1">
                        <a:lumMod val="95000"/>
                        <a:lumOff val="5000"/>
                      </a:schemeClr>
                    </a:gs>
                    <a:gs pos="100000">
                      <a:schemeClr val="tx1">
                        <a:lumMod val="95000"/>
                        <a:lumOff val="5000"/>
                      </a:schemeClr>
                    </a:gs>
                  </a:gsLst>
                  <a:lin ang="16200000" scaled="1"/>
                </a:gradFill>
                <a:latin typeface="Rix모던고딕 EB" panose="02020603020101020101" pitchFamily="18" charset="-127"/>
                <a:ea typeface="Rix모던고딕 EB" panose="02020603020101020101" pitchFamily="18" charset="-127"/>
                <a:cs typeface="+mj-cs"/>
              </a:defRPr>
            </a:lvl1pPr>
          </a:lstStyle>
          <a:p>
            <a:r>
              <a:rPr lang="en-US" altLang="ko-KR" dirty="0" smtClean="0"/>
              <a:t>5. </a:t>
            </a:r>
            <a:r>
              <a:rPr lang="ko-KR" altLang="en-US" dirty="0" smtClean="0"/>
              <a:t>공론화의 추진 경과 및 일정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16495" y="1016001"/>
            <a:ext cx="9073579" cy="396000"/>
            <a:chOff x="395287" y="841276"/>
            <a:chExt cx="8375611" cy="330000"/>
          </a:xfrm>
        </p:grpSpPr>
        <p:sp>
          <p:nvSpPr>
            <p:cNvPr id="4" name="직사각형 3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교육부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「대학입시제도 국가교육회의 </a:t>
              </a:r>
              <a:r>
                <a:rPr lang="ko-KR" altLang="en-US" spc="-10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이송안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」 발표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(4.11)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endPara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416496" y="1592840"/>
            <a:ext cx="9073579" cy="396000"/>
            <a:chOff x="395287" y="841276"/>
            <a:chExt cx="8375611" cy="330000"/>
          </a:xfrm>
        </p:grpSpPr>
        <p:sp>
          <p:nvSpPr>
            <p:cNvPr id="7" name="직사각형 6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국가교육회의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「대학입시제도 개편 공론화 추진 방안」 발표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(4.16)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endPara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416496" y="2168904"/>
            <a:ext cx="9073579" cy="396000"/>
            <a:chOff x="395287" y="841276"/>
            <a:chExt cx="8375611" cy="330000"/>
          </a:xfrm>
        </p:grpSpPr>
        <p:sp>
          <p:nvSpPr>
            <p:cNvPr id="10" name="직사각형 9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대입제도개편 특별위원회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(4.23)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대입제도개편 공론화위원회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(4.29)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출범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endPara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416496" y="2780928"/>
            <a:ext cx="9073579" cy="612024"/>
            <a:chOff x="395287" y="841276"/>
            <a:chExt cx="8375611" cy="330000"/>
          </a:xfrm>
        </p:grpSpPr>
        <p:sp>
          <p:nvSpPr>
            <p:cNvPr id="13" name="직사각형 12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국가교육회의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「대학입시제도 공론화 범위」 발표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(5.31)</a:t>
              </a:r>
            </a:p>
            <a:p>
              <a:pPr defTabSz="1031468"/>
              <a:endParaRPr lang="en-US" altLang="ko-KR" sz="5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  <a:p>
              <a:pPr defTabSz="1031468"/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 ① </a:t>
              </a:r>
              <a:r>
                <a:rPr lang="ko-KR" altLang="en-US" sz="1600" spc="-10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전형방법의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비율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② 수시 수능최저학력기준 활용 여부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③ 수능 평가방법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절대평가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/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상대평가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)</a:t>
              </a:r>
              <a:endPara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416496" y="3609064"/>
            <a:ext cx="9073579" cy="396000"/>
            <a:chOff x="395287" y="841276"/>
            <a:chExt cx="8375611" cy="330000"/>
          </a:xfrm>
        </p:grpSpPr>
        <p:sp>
          <p:nvSpPr>
            <p:cNvPr id="16" name="직사각형 15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공론화위원회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공론화 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4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개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의제 발표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(6.20)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endPara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416496" y="4150389"/>
            <a:ext cx="9073579" cy="646763"/>
            <a:chOff x="395287" y="786810"/>
            <a:chExt cx="8375611" cy="330000"/>
          </a:xfrm>
        </p:grpSpPr>
        <p:sp>
          <p:nvSpPr>
            <p:cNvPr id="19" name="직사각형 18"/>
            <p:cNvSpPr/>
            <p:nvPr/>
          </p:nvSpPr>
          <p:spPr>
            <a:xfrm>
              <a:off x="395287" y="786810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공론화위원회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공론화 의제 등과 관련한 대국민 의견수렴</a:t>
              </a:r>
              <a:r>
                <a:rPr lang="en-US" altLang="ko-KR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(6.21~)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endParaRPr lang="en-US" altLang="ko-KR" sz="14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  <a:p>
              <a:pPr defTabSz="1031468"/>
              <a:r>
                <a:rPr lang="en-US" altLang="ko-KR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① 국민대토론회 </a:t>
              </a:r>
              <a:r>
                <a:rPr lang="ko-KR" altLang="en-US" sz="1400" spc="-10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권역별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r>
                <a:rPr lang="en-US" altLang="ko-KR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4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회 개최 </a:t>
              </a:r>
              <a:r>
                <a:rPr lang="en-US" altLang="ko-KR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② 미래세대토론회 </a:t>
              </a:r>
              <a:r>
                <a:rPr lang="ko-KR" altLang="en-US" sz="1400" spc="-10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권역별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r>
                <a:rPr lang="en-US" altLang="ko-KR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4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회 개최 </a:t>
              </a:r>
              <a:r>
                <a:rPr lang="en-US" altLang="ko-KR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③ </a:t>
              </a:r>
              <a:r>
                <a:rPr lang="en-US" altLang="ko-KR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TV 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토론회</a:t>
              </a:r>
              <a:r>
                <a:rPr lang="en-US" altLang="ko-KR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(YTN, EBS, SBS </a:t>
              </a:r>
              <a:r>
                <a:rPr lang="ko-KR" altLang="en-US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등</a:t>
              </a:r>
              <a:r>
                <a:rPr lang="en-US" altLang="ko-KR" sz="14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)</a:t>
              </a:r>
              <a:endParaRPr lang="ko-KR" altLang="en-US" sz="14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416496" y="5013176"/>
            <a:ext cx="9073579" cy="396000"/>
            <a:chOff x="395287" y="841276"/>
            <a:chExt cx="8375611" cy="330000"/>
          </a:xfrm>
        </p:grpSpPr>
        <p:sp>
          <p:nvSpPr>
            <p:cNvPr id="25" name="직사각형 24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공론화위원회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pc="-10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시민참여단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1, 2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차 숙의 조사 등을 통한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공론화 결과 도출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(7.11~8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월초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)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endPara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415925" y="5625288"/>
            <a:ext cx="9073579" cy="396000"/>
            <a:chOff x="395287" y="841276"/>
            <a:chExt cx="8375611" cy="330000"/>
          </a:xfrm>
        </p:grpSpPr>
        <p:sp>
          <p:nvSpPr>
            <p:cNvPr id="32" name="직사각형 31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국가교육회의</a:t>
              </a:r>
              <a:r>
                <a:rPr lang="en-US" altLang="ko-KR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, 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공론화 결과를 바탕으로 한 대입제도개편 권고안 교육부 송부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(8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월초</a:t>
              </a:r>
              <a:r>
                <a:rPr lang="en-US" altLang="ko-KR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)</a:t>
              </a:r>
              <a:r>
                <a:rPr lang="ko-KR" altLang="en-US" sz="1600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</a:t>
              </a:r>
              <a:endPara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6992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2418" y="3969060"/>
            <a:ext cx="119423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2400" spc="-1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2018. 07.</a:t>
            </a:r>
            <a:endParaRPr lang="ko-KR" altLang="en-US" sz="2400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920552" y="1736812"/>
            <a:ext cx="7247158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ko-KR" altLang="en-US" sz="4000" spc="-1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54A6"/>
                </a:solidFill>
                <a:latin typeface="+mj-ea"/>
                <a:ea typeface="+mj-ea"/>
                <a:cs typeface="+mj-cs"/>
              </a:rPr>
              <a:t>시민참여단</a:t>
            </a:r>
            <a:r>
              <a:rPr lang="ko-KR" altLang="en-US" sz="4000" spc="-1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0054A6"/>
                </a:solidFill>
                <a:latin typeface="+mj-ea"/>
                <a:ea typeface="+mj-ea"/>
                <a:cs typeface="+mj-cs"/>
              </a:rPr>
              <a:t> 선정 및 역할</a:t>
            </a:r>
            <a:endParaRPr lang="ko-KR" altLang="en-US" sz="4000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0054A6"/>
              </a:solidFill>
              <a:latin typeface="+mj-ea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2418" y="5229200"/>
            <a:ext cx="239488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대입제도개편 공론화위원회</a:t>
            </a:r>
          </a:p>
        </p:txBody>
      </p:sp>
    </p:spTree>
    <p:extLst>
      <p:ext uri="{BB962C8B-B14F-4D97-AF65-F5344CB8AC3E}">
        <p14:creationId xmlns:p14="http://schemas.microsoft.com/office/powerpoint/2010/main" val="23085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대입제도개편 공론화 체계</a:t>
            </a:r>
            <a:endParaRPr lang="en-US" altLang="ko-KR" dirty="0"/>
          </a:p>
        </p:txBody>
      </p:sp>
      <p:grpSp>
        <p:nvGrpSpPr>
          <p:cNvPr id="9" name="그룹 8"/>
          <p:cNvGrpSpPr/>
          <p:nvPr/>
        </p:nvGrpSpPr>
        <p:grpSpPr>
          <a:xfrm>
            <a:off x="1630257" y="5588534"/>
            <a:ext cx="6572547" cy="557559"/>
            <a:chOff x="1634979" y="1772110"/>
            <a:chExt cx="6572547" cy="557559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2049157" y="1880828"/>
              <a:ext cx="5807680" cy="448841"/>
            </a:xfrm>
            <a:prstGeom prst="rect">
              <a:avLst/>
            </a:prstGeom>
          </p:spPr>
          <p:txBody>
            <a:bodyPr wrap="none" lIns="0" tIns="0" rIns="0" bIns="0">
              <a:spAutoFi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bg1"/>
                </a:contourClr>
              </a:sp3d>
            </a:bodyPr>
            <a:lstStyle/>
            <a:p>
              <a:pPr algn="ctr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sz="2800" spc="-100" dirty="0" smtClean="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solidFill>
                    <a:srgbClr val="0070C0"/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국가교육회의</a:t>
              </a:r>
              <a:r>
                <a:rPr lang="ko-KR" altLang="en-US" sz="2400" spc="-100" dirty="0" smtClean="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에서 </a:t>
              </a:r>
              <a:r>
                <a:rPr lang="ko-KR" altLang="en-US" sz="2800" spc="-100" dirty="0" smtClean="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대입제도개편 권고안 발표</a:t>
              </a:r>
              <a:endParaRPr lang="ko-KR" altLang="en-US" sz="28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4979" y="1772110"/>
              <a:ext cx="441492" cy="297565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7766034" y="1780386"/>
              <a:ext cx="441492" cy="284523"/>
            </a:xfrm>
            <a:prstGeom prst="rect">
              <a:avLst/>
            </a:prstGeom>
          </p:spPr>
        </p:pic>
      </p:grpSp>
      <p:sp>
        <p:nvSpPr>
          <p:cNvPr id="10" name="모서리가 둥근 직사각형 9"/>
          <p:cNvSpPr/>
          <p:nvPr/>
        </p:nvSpPr>
        <p:spPr>
          <a:xfrm>
            <a:off x="415925" y="1004948"/>
            <a:ext cx="9074150" cy="395387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ko-KR" altLang="en-US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대입제도개편 공론화위원회</a:t>
            </a:r>
            <a:endParaRPr lang="ko-KR" altLang="en-US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944888" y="2132894"/>
            <a:ext cx="2016224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표본추출 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20,000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명</a:t>
            </a:r>
            <a:endParaRPr lang="ko-KR" altLang="en-US" sz="14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3944888" y="3105002"/>
            <a:ext cx="2016224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1400" spc="-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시민참여단</a:t>
            </a:r>
            <a:r>
              <a:rPr lang="ko-KR" altLang="en-US" sz="14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 </a:t>
            </a:r>
            <a:r>
              <a: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550</a:t>
            </a:r>
            <a:r>
              <a:rPr lang="ko-KR" altLang="en-US" sz="14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명 선정</a:t>
            </a:r>
          </a:p>
        </p:txBody>
      </p:sp>
      <p:sp>
        <p:nvSpPr>
          <p:cNvPr id="43" name="모서리가 둥근 직사각형 42"/>
          <p:cNvSpPr/>
          <p:nvPr/>
        </p:nvSpPr>
        <p:spPr>
          <a:xfrm>
            <a:off x="415925" y="4842340"/>
            <a:ext cx="9074150" cy="395387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ko-KR" altLang="en-US" sz="2400" spc="-1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공론화 결과 도출</a:t>
            </a:r>
            <a:endParaRPr lang="ko-KR" altLang="en-US" sz="24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 flipV="1">
            <a:off x="4493391" y="1472362"/>
            <a:ext cx="919219" cy="468052"/>
            <a:chOff x="7382898" y="4275466"/>
            <a:chExt cx="919219" cy="468052"/>
          </a:xfrm>
        </p:grpSpPr>
        <p:pic>
          <p:nvPicPr>
            <p:cNvPr id="44" name="그림 4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82898" y="4275466"/>
              <a:ext cx="288777" cy="468052"/>
            </a:xfrm>
            <a:prstGeom prst="rect">
              <a:avLst/>
            </a:prstGeom>
          </p:spPr>
        </p:pic>
        <p:pic>
          <p:nvPicPr>
            <p:cNvPr id="45" name="그림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98119" y="4275466"/>
              <a:ext cx="288777" cy="468052"/>
            </a:xfrm>
            <a:prstGeom prst="rect">
              <a:avLst/>
            </a:prstGeom>
          </p:spPr>
        </p:pic>
        <p:pic>
          <p:nvPicPr>
            <p:cNvPr id="46" name="그림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13340" y="4275466"/>
              <a:ext cx="288777" cy="468052"/>
            </a:xfrm>
            <a:prstGeom prst="rect">
              <a:avLst/>
            </a:prstGeom>
          </p:spPr>
        </p:pic>
      </p:grpSp>
      <p:pic>
        <p:nvPicPr>
          <p:cNvPr id="49" name="그림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808612" y="2564922"/>
            <a:ext cx="288777" cy="468052"/>
          </a:xfrm>
          <a:prstGeom prst="rect">
            <a:avLst/>
          </a:prstGeom>
        </p:spPr>
      </p:pic>
      <p:pic>
        <p:nvPicPr>
          <p:cNvPr id="52" name="그림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808612" y="4329099"/>
            <a:ext cx="288777" cy="468052"/>
          </a:xfrm>
          <a:prstGeom prst="rect">
            <a:avLst/>
          </a:prstGeom>
        </p:spPr>
      </p:pic>
      <p:grpSp>
        <p:nvGrpSpPr>
          <p:cNvPr id="53" name="그룹 52"/>
          <p:cNvGrpSpPr/>
          <p:nvPr/>
        </p:nvGrpSpPr>
        <p:grpSpPr>
          <a:xfrm flipV="1">
            <a:off x="4493391" y="5201723"/>
            <a:ext cx="919219" cy="468052"/>
            <a:chOff x="7382898" y="4275466"/>
            <a:chExt cx="919219" cy="468052"/>
          </a:xfrm>
        </p:grpSpPr>
        <p:pic>
          <p:nvPicPr>
            <p:cNvPr id="54" name="그림 5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382898" y="4275466"/>
              <a:ext cx="288777" cy="468052"/>
            </a:xfrm>
            <a:prstGeom prst="rect">
              <a:avLst/>
            </a:prstGeom>
          </p:spPr>
        </p:pic>
        <p:pic>
          <p:nvPicPr>
            <p:cNvPr id="55" name="그림 5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98119" y="4275466"/>
              <a:ext cx="288777" cy="468052"/>
            </a:xfrm>
            <a:prstGeom prst="rect">
              <a:avLst/>
            </a:prstGeom>
          </p:spPr>
        </p:pic>
        <p:pic>
          <p:nvPicPr>
            <p:cNvPr id="56" name="그림 5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13340" y="4275466"/>
              <a:ext cx="288777" cy="468052"/>
            </a:xfrm>
            <a:prstGeom prst="rect">
              <a:avLst/>
            </a:prstGeom>
          </p:spPr>
        </p:pic>
      </p:grpSp>
      <p:cxnSp>
        <p:nvCxnSpPr>
          <p:cNvPr id="5" name="직선 연결선 4"/>
          <p:cNvCxnSpPr/>
          <p:nvPr/>
        </p:nvCxnSpPr>
        <p:spPr>
          <a:xfrm>
            <a:off x="978636" y="1476969"/>
            <a:ext cx="0" cy="3288805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그룹 59"/>
          <p:cNvGrpSpPr/>
          <p:nvPr/>
        </p:nvGrpSpPr>
        <p:grpSpPr>
          <a:xfrm>
            <a:off x="8506797" y="1476969"/>
            <a:ext cx="838691" cy="3288805"/>
            <a:chOff x="779408" y="2816932"/>
            <a:chExt cx="838691" cy="3096344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1198752" y="2816932"/>
              <a:ext cx="0" cy="3096344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779408" y="4011161"/>
              <a:ext cx="838691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대국민</a:t>
              </a:r>
              <a:endParaRPr lang="en-US" altLang="ko-KR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  <a:p>
              <a:pPr algn="ctr"/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소</a:t>
              </a:r>
              <a:r>
                <a:rPr lang="ko-KR" altLang="en-US" sz="2000" spc="-100" dirty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통</a:t>
              </a: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1694638" y="3852630"/>
            <a:ext cx="1692188" cy="216024"/>
          </a:xfrm>
          <a:prstGeom prst="rect">
            <a:avLst/>
          </a:prstGeom>
          <a:solidFill>
            <a:srgbClr val="EAEAEA">
              <a:alpha val="98824"/>
            </a:srgbClr>
          </a:solidFill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ko-KR" altLang="en-US" sz="1200" dirty="0" smtClean="0">
                <a:solidFill>
                  <a:schemeClr val="tx1"/>
                </a:solidFill>
              </a:rPr>
              <a:t>숙의 자료집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694638" y="3600602"/>
            <a:ext cx="1692188" cy="216024"/>
          </a:xfrm>
          <a:prstGeom prst="rect">
            <a:avLst/>
          </a:prstGeom>
          <a:solidFill>
            <a:srgbClr val="EAEAEA">
              <a:alpha val="98824"/>
            </a:srgbClr>
          </a:solidFill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en-US" altLang="ko-KR" sz="1200" dirty="0" smtClean="0">
                <a:solidFill>
                  <a:schemeClr val="tx1"/>
                </a:solidFill>
              </a:rPr>
              <a:t>2</a:t>
            </a:r>
            <a:r>
              <a:rPr lang="ko-KR" altLang="en-US" sz="1200" dirty="0" smtClean="0">
                <a:solidFill>
                  <a:schemeClr val="tx1"/>
                </a:solidFill>
              </a:rPr>
              <a:t>차 </a:t>
            </a:r>
            <a:r>
              <a:rPr lang="ko-KR" altLang="en-US" sz="1200" dirty="0" err="1">
                <a:solidFill>
                  <a:schemeClr val="tx1"/>
                </a:solidFill>
              </a:rPr>
              <a:t>숙의토론회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694638" y="3348574"/>
            <a:ext cx="1692188" cy="216024"/>
          </a:xfrm>
          <a:prstGeom prst="rect">
            <a:avLst/>
          </a:prstGeom>
          <a:solidFill>
            <a:srgbClr val="EAEAEA">
              <a:alpha val="98824"/>
            </a:srgbClr>
          </a:solidFill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en-US" altLang="ko-KR" sz="1200" dirty="0" smtClean="0">
                <a:solidFill>
                  <a:schemeClr val="tx1"/>
                </a:solidFill>
              </a:rPr>
              <a:t>1</a:t>
            </a:r>
            <a:r>
              <a:rPr lang="ko-KR" altLang="en-US" sz="1200" dirty="0" smtClean="0">
                <a:solidFill>
                  <a:schemeClr val="tx1"/>
                </a:solidFill>
              </a:rPr>
              <a:t>차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숙의토론회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694638" y="3096546"/>
            <a:ext cx="1692188" cy="216024"/>
          </a:xfrm>
          <a:prstGeom prst="rect">
            <a:avLst/>
          </a:prstGeom>
          <a:solidFill>
            <a:srgbClr val="EAEAEA">
              <a:alpha val="98824"/>
            </a:srgbClr>
          </a:solidFill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en-US" altLang="ko-KR" sz="1200" dirty="0" smtClean="0">
                <a:solidFill>
                  <a:schemeClr val="tx1"/>
                </a:solidFill>
              </a:rPr>
              <a:t>e-learning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694638" y="2844518"/>
            <a:ext cx="1692188" cy="216024"/>
          </a:xfrm>
          <a:prstGeom prst="rect">
            <a:avLst/>
          </a:prstGeom>
          <a:solidFill>
            <a:srgbClr val="EAEAEA">
              <a:alpha val="98824"/>
            </a:srgbClr>
          </a:solidFill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ko-KR" altLang="en-US" sz="1200" dirty="0" smtClean="0">
                <a:solidFill>
                  <a:schemeClr val="tx1"/>
                </a:solidFill>
              </a:rPr>
              <a:t>온라인 </a:t>
            </a:r>
            <a:r>
              <a:rPr lang="en-US" altLang="ko-KR" sz="1200" dirty="0" smtClean="0">
                <a:solidFill>
                  <a:schemeClr val="tx1"/>
                </a:solidFill>
              </a:rPr>
              <a:t>Q&amp;A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514418" y="2988534"/>
            <a:ext cx="1692188" cy="216024"/>
          </a:xfrm>
          <a:prstGeom prst="rect">
            <a:avLst/>
          </a:prstGeom>
          <a:solidFill>
            <a:srgbClr val="EAEAEA">
              <a:alpha val="98824"/>
            </a:srgbClr>
          </a:solidFill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ko-KR" altLang="en-US" sz="1200" dirty="0" smtClean="0">
                <a:solidFill>
                  <a:schemeClr val="tx1"/>
                </a:solidFill>
              </a:rPr>
              <a:t>일반국민</a:t>
            </a:r>
            <a:r>
              <a:rPr lang="en-US" altLang="ko-KR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숙의 동영상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519174" y="3852630"/>
            <a:ext cx="1692188" cy="216024"/>
          </a:xfrm>
          <a:prstGeom prst="rect">
            <a:avLst/>
          </a:prstGeom>
          <a:solidFill>
            <a:srgbClr val="EAEAEA">
              <a:alpha val="98824"/>
            </a:srgbClr>
          </a:solidFill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ko-KR" altLang="en-US" sz="1200" dirty="0" smtClean="0">
                <a:solidFill>
                  <a:schemeClr val="tx1"/>
                </a:solidFill>
              </a:rPr>
              <a:t>국민대토론회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19174" y="3270113"/>
            <a:ext cx="1692188" cy="216024"/>
          </a:xfrm>
          <a:prstGeom prst="rect">
            <a:avLst/>
          </a:prstGeom>
          <a:solidFill>
            <a:srgbClr val="EAEAEA">
              <a:alpha val="98824"/>
            </a:srgbClr>
          </a:solidFill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en-US" altLang="ko-KR" sz="1200" dirty="0" smtClean="0">
                <a:solidFill>
                  <a:schemeClr val="tx1"/>
                </a:solidFill>
              </a:rPr>
              <a:t>TV </a:t>
            </a:r>
            <a:r>
              <a:rPr lang="ko-KR" altLang="en-US" sz="1200" dirty="0" smtClean="0">
                <a:solidFill>
                  <a:schemeClr val="tx1"/>
                </a:solidFill>
              </a:rPr>
              <a:t>토론회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517952" y="3573052"/>
            <a:ext cx="1692188" cy="216024"/>
          </a:xfrm>
          <a:prstGeom prst="rect">
            <a:avLst/>
          </a:prstGeom>
          <a:solidFill>
            <a:srgbClr val="EAEAEA">
              <a:alpha val="98824"/>
            </a:srgbClr>
          </a:solidFill>
          <a:ln w="25400">
            <a:noFill/>
          </a:ln>
        </p:spPr>
        <p:txBody>
          <a:bodyPr wrap="non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defRPr spc="-5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ko-KR" altLang="en-US" sz="1200" dirty="0" smtClean="0">
                <a:solidFill>
                  <a:schemeClr val="tx1"/>
                </a:solidFill>
              </a:rPr>
              <a:t>미래세대 토론회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 bwMode="auto">
          <a:xfrm>
            <a:off x="1460612" y="4077110"/>
            <a:ext cx="216024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1400" spc="-5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시민참여단</a:t>
            </a:r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 숙의 프로그램</a:t>
            </a:r>
            <a:endParaRPr lang="ko-KR" altLang="en-US" sz="14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83" name="모서리가 둥근 직사각형 82"/>
          <p:cNvSpPr/>
          <p:nvPr/>
        </p:nvSpPr>
        <p:spPr bwMode="auto">
          <a:xfrm>
            <a:off x="6285148" y="4077110"/>
            <a:ext cx="216024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일반국민 숙의 프로그램</a:t>
            </a:r>
            <a:endParaRPr lang="ko-KR" altLang="en-US" sz="1400" spc="-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Rix모던고딕 B" panose="02020603020101020101" pitchFamily="18" charset="-127"/>
              <a:ea typeface="Rix모던고딕 B" panose="02020603020101020101" pitchFamily="18" charset="-127"/>
            </a:endParaRPr>
          </a:p>
        </p:txBody>
      </p:sp>
      <p:sp>
        <p:nvSpPr>
          <p:cNvPr id="87" name="모서리가 둥근 직사각형 86"/>
          <p:cNvSpPr/>
          <p:nvPr/>
        </p:nvSpPr>
        <p:spPr bwMode="auto">
          <a:xfrm>
            <a:off x="3944888" y="4077110"/>
            <a:ext cx="2016224" cy="36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o-KR" altLang="en-US" sz="1600" spc="-10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시민참여단</a:t>
            </a:r>
            <a:r>
              <a:rPr lang="ko-KR" altLang="en-US" sz="16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 숙의</a:t>
            </a:r>
          </a:p>
        </p:txBody>
      </p:sp>
      <p:pic>
        <p:nvPicPr>
          <p:cNvPr id="88" name="그림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808612" y="3537030"/>
            <a:ext cx="288777" cy="468052"/>
          </a:xfrm>
          <a:prstGeom prst="rect">
            <a:avLst/>
          </a:prstGeom>
        </p:spPr>
      </p:pic>
      <p:pic>
        <p:nvPicPr>
          <p:cNvPr id="89" name="그림 8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52" y="4725144"/>
            <a:ext cx="978356" cy="512583"/>
          </a:xfrm>
          <a:prstGeom prst="rect">
            <a:avLst/>
          </a:prstGeom>
        </p:spPr>
      </p:pic>
      <p:grpSp>
        <p:nvGrpSpPr>
          <p:cNvPr id="95" name="그룹 94"/>
          <p:cNvGrpSpPr/>
          <p:nvPr/>
        </p:nvGrpSpPr>
        <p:grpSpPr>
          <a:xfrm>
            <a:off x="7761312" y="924350"/>
            <a:ext cx="1188132" cy="475654"/>
            <a:chOff x="7761312" y="5941021"/>
            <a:chExt cx="1188132" cy="475654"/>
          </a:xfrm>
        </p:grpSpPr>
        <p:pic>
          <p:nvPicPr>
            <p:cNvPr id="90" name="그림 8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1312" y="5941021"/>
              <a:ext cx="499636" cy="475654"/>
            </a:xfrm>
            <a:prstGeom prst="rect">
              <a:avLst/>
            </a:prstGeom>
          </p:spPr>
        </p:pic>
        <p:pic>
          <p:nvPicPr>
            <p:cNvPr id="92" name="그림 9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9808" y="5941021"/>
              <a:ext cx="499636" cy="475654"/>
            </a:xfrm>
            <a:prstGeom prst="rect">
              <a:avLst/>
            </a:prstGeom>
          </p:spPr>
        </p:pic>
        <p:pic>
          <p:nvPicPr>
            <p:cNvPr id="93" name="그림 92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368"/>
            <a:stretch/>
          </p:blipFill>
          <p:spPr>
            <a:xfrm>
              <a:off x="8105560" y="5998633"/>
              <a:ext cx="499636" cy="418042"/>
            </a:xfrm>
            <a:prstGeom prst="rect">
              <a:avLst/>
            </a:prstGeom>
          </p:spPr>
        </p:pic>
      </p:grpSp>
      <p:cxnSp>
        <p:nvCxnSpPr>
          <p:cNvPr id="98" name="직선 화살표 연결선 97"/>
          <p:cNvCxnSpPr/>
          <p:nvPr/>
        </p:nvCxnSpPr>
        <p:spPr>
          <a:xfrm flipV="1">
            <a:off x="3620852" y="4257110"/>
            <a:ext cx="324036" cy="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화살표 연결선 100"/>
          <p:cNvCxnSpPr/>
          <p:nvPr/>
        </p:nvCxnSpPr>
        <p:spPr>
          <a:xfrm flipH="1" flipV="1">
            <a:off x="5961112" y="4257110"/>
            <a:ext cx="324036" cy="0"/>
          </a:xfrm>
          <a:prstGeom prst="straightConnector1">
            <a:avLst/>
          </a:prstGeom>
          <a:ln w="508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그룹 58"/>
          <p:cNvGrpSpPr/>
          <p:nvPr/>
        </p:nvGrpSpPr>
        <p:grpSpPr>
          <a:xfrm>
            <a:off x="344488" y="2582950"/>
            <a:ext cx="1268296" cy="977915"/>
            <a:chOff x="564604" y="3860758"/>
            <a:chExt cx="1268296" cy="977915"/>
          </a:xfrm>
        </p:grpSpPr>
        <p:sp>
          <p:nvSpPr>
            <p:cNvPr id="63" name="TextBox 62"/>
            <p:cNvSpPr txBox="1"/>
            <p:nvPr/>
          </p:nvSpPr>
          <p:spPr>
            <a:xfrm>
              <a:off x="779407" y="3860758"/>
              <a:ext cx="838691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검증</a:t>
              </a:r>
              <a:endParaRPr lang="en-US" altLang="ko-KR" sz="2000" spc="-100" dirty="0" smtClean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  <a:p>
              <a:pPr algn="ctr"/>
              <a:r>
                <a:rPr lang="ko-KR" altLang="en-US" sz="2000" spc="-100" dirty="0" smtClean="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rgbClr val="0070C0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위원회</a:t>
              </a:r>
              <a:endParaRPr lang="ko-KR" altLang="en-US" sz="2000" spc="-100" dirty="0">
                <a:ln>
                  <a:solidFill>
                    <a:srgbClr val="4F81BD">
                      <a:shade val="50000"/>
                      <a:alpha val="0"/>
                    </a:srgbClr>
                  </a:solidFill>
                </a:ln>
                <a:solidFill>
                  <a:srgbClr val="0070C0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64604" y="4561674"/>
              <a:ext cx="126829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algn="ctr">
                <a:defRPr sz="2000" spc="-100">
                  <a:ln>
                    <a:solidFill>
                      <a:srgbClr val="4F81BD">
                        <a:shade val="50000"/>
                        <a:alpha val="0"/>
                      </a:srgb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defRPr>
              </a:lvl1pPr>
            </a:lstStyle>
            <a:p>
              <a:r>
                <a:rPr lang="ko-KR" alt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객관성</a:t>
              </a:r>
              <a:r>
                <a:rPr lang="en-US" altLang="ko-KR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·</a:t>
              </a:r>
              <a:r>
                <a:rPr lang="ko-KR" alt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공정성 </a:t>
              </a:r>
              <a:r>
                <a:rPr lang="ko-KR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M" panose="02020603020101020101" pitchFamily="18" charset="-127"/>
                  <a:ea typeface="Rix모던고딕 M" panose="02020603020101020101" pitchFamily="18" charset="-127"/>
                </a:rPr>
                <a:t>확보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821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시민참여단</a:t>
            </a:r>
            <a:r>
              <a:rPr lang="ko-KR" altLang="en-US" dirty="0" smtClean="0"/>
              <a:t> </a:t>
            </a:r>
            <a:r>
              <a:rPr lang="ko-KR" altLang="en-US" dirty="0"/>
              <a:t>선정 및 역할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416495" y="1016001"/>
            <a:ext cx="9073579" cy="396000"/>
            <a:chOff x="395287" y="841276"/>
            <a:chExt cx="8375611" cy="330000"/>
          </a:xfrm>
        </p:grpSpPr>
        <p:sp>
          <p:nvSpPr>
            <p:cNvPr id="4" name="직사각형 3"/>
            <p:cNvSpPr/>
            <p:nvPr/>
          </p:nvSpPr>
          <p:spPr>
            <a:xfrm>
              <a:off x="395287" y="841276"/>
              <a:ext cx="8375611" cy="330000"/>
            </a:xfrm>
            <a:prstGeom prst="rect">
              <a:avLst/>
            </a:prstGeom>
            <a:gradFill flip="none" rotWithShape="1">
              <a:gsLst>
                <a:gs pos="0">
                  <a:srgbClr val="EAEAEA"/>
                </a:gs>
                <a:gs pos="100000">
                  <a:srgbClr val="EAEAEA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ctr"/>
            <a:lstStyle/>
            <a:p>
              <a:pPr defTabSz="1031468"/>
              <a:r>
                <a:rPr lang="ko-KR" altLang="en-US" spc="-10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시민참여단</a:t>
              </a:r>
              <a:r>
                <a:rPr lang="ko-KR" altLang="en-US" spc="-1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0070C0"/>
                      </a:gs>
                      <a:gs pos="100000">
                        <a:srgbClr val="0070C0"/>
                      </a:gs>
                    </a:gsLst>
                    <a:lin ang="16200000" scaled="1"/>
                  </a:gradFill>
                  <a:latin typeface="Rix모던고딕 EB" panose="02020603020101020101" pitchFamily="18" charset="-127"/>
                  <a:ea typeface="Rix모던고딕 EB" panose="02020603020101020101" pitchFamily="18" charset="-127"/>
                </a:rPr>
                <a:t> 선정</a:t>
              </a:r>
              <a:endParaRPr lang="ko-KR" altLang="en-US" spc="-100" dirty="0">
                <a:ln>
                  <a:solidFill>
                    <a:schemeClr val="bg1">
                      <a:alpha val="0"/>
                    </a:schemeClr>
                  </a:solidFill>
                </a:ln>
                <a:gradFill>
                  <a:gsLst>
                    <a:gs pos="0">
                      <a:srgbClr val="0070C0"/>
                    </a:gs>
                    <a:gs pos="100000">
                      <a:srgbClr val="0070C0"/>
                    </a:gs>
                  </a:gsLst>
                  <a:lin ang="16200000" scaled="1"/>
                </a:gradFill>
                <a:latin typeface="Rix모던고딕 EB" panose="02020603020101020101" pitchFamily="18" charset="-127"/>
                <a:ea typeface="Rix모던고딕 EB" panose="02020603020101020101" pitchFamily="18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5536" y="841276"/>
              <a:ext cx="45719" cy="108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31468"/>
              <a:endParaRPr lang="ko-KR" altLang="en-US" dirty="0" smtClean="0">
                <a:solidFill>
                  <a:prstClr val="white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75" name="그룹 74"/>
          <p:cNvGrpSpPr/>
          <p:nvPr/>
        </p:nvGrpSpPr>
        <p:grpSpPr>
          <a:xfrm>
            <a:off x="415975" y="4689139"/>
            <a:ext cx="9074099" cy="726497"/>
            <a:chOff x="415975" y="4602870"/>
            <a:chExt cx="9074099" cy="726497"/>
          </a:xfrm>
        </p:grpSpPr>
        <p:grpSp>
          <p:nvGrpSpPr>
            <p:cNvPr id="6" name="그룹 5"/>
            <p:cNvGrpSpPr/>
            <p:nvPr/>
          </p:nvGrpSpPr>
          <p:grpSpPr>
            <a:xfrm>
              <a:off x="415975" y="4786597"/>
              <a:ext cx="240293" cy="348135"/>
              <a:chOff x="4856723" y="1726257"/>
              <a:chExt cx="240293" cy="348135"/>
            </a:xfrm>
          </p:grpSpPr>
          <p:pic>
            <p:nvPicPr>
              <p:cNvPr id="7" name="그림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56723" y="1726257"/>
                <a:ext cx="228559" cy="330287"/>
              </a:xfrm>
              <a:prstGeom prst="rect">
                <a:avLst/>
              </a:prstGeom>
            </p:spPr>
          </p:pic>
          <p:cxnSp>
            <p:nvCxnSpPr>
              <p:cNvPr id="8" name="직선 연결선 7"/>
              <p:cNvCxnSpPr/>
              <p:nvPr/>
            </p:nvCxnSpPr>
            <p:spPr>
              <a:xfrm flipH="1">
                <a:off x="4953000" y="1930376"/>
                <a:ext cx="144016" cy="144016"/>
              </a:xfrm>
              <a:prstGeom prst="line">
                <a:avLst/>
              </a:prstGeom>
              <a:ln w="19304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직사각형 12"/>
            <p:cNvSpPr/>
            <p:nvPr/>
          </p:nvSpPr>
          <p:spPr>
            <a:xfrm>
              <a:off x="812540" y="4794465"/>
              <a:ext cx="1224136" cy="33239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bg1"/>
                </a:contourClr>
              </a:sp3d>
            </a:bodyPr>
            <a:lstStyle/>
            <a:p>
              <a:pPr algn="ctr" latinLnBrk="0">
                <a:lnSpc>
                  <a:spcPct val="120000"/>
                </a:lnSpc>
              </a:pPr>
              <a:r>
                <a:rPr lang="ko-KR" altLang="en-US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표본 선정</a:t>
              </a:r>
              <a:endParaRPr lang="ko-KR" altLang="en-US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2972093" y="4754430"/>
              <a:ext cx="6517981" cy="517065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177800" indent="-177800" fontAlgn="base" latinLnBrk="0">
                <a:lnSpc>
                  <a:spcPct val="120000"/>
                </a:lnSpc>
                <a:spcBef>
                  <a:spcPct val="0"/>
                </a:spcBef>
                <a:spcAft>
                  <a:spcPts val="200"/>
                </a:spcAft>
                <a:buClr>
                  <a:schemeClr val="bg1">
                    <a:lumMod val="75000"/>
                  </a:schemeClr>
                </a:buClr>
                <a:buSzPct val="100000"/>
                <a:buFont typeface="Wingdings" panose="05000000000000000000" pitchFamily="2" charset="2"/>
                <a:buChar char="l"/>
              </a:pP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표본추출 </a:t>
              </a:r>
              <a:r>
                <a:rPr lang="en-US" altLang="ko-KR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20,000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명 중에서 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대입제도 개편에 대한 의견</a:t>
              </a:r>
              <a:r>
                <a:rPr lang="en-US" altLang="ko-KR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, 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성</a:t>
              </a:r>
              <a:r>
                <a:rPr lang="en-US" altLang="ko-KR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, 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연령을 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고려하여</a:t>
              </a:r>
              <a:r>
                <a:rPr lang="en-US" altLang="ko-KR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/>
              </a:r>
              <a:br>
                <a:rPr lang="en-US" altLang="ko-KR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</a:br>
              <a:r>
                <a:rPr lang="ko-KR" altLang="en-US" sz="1400" spc="-5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시민참여단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en-US" altLang="ko-KR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550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명 선정</a:t>
              </a:r>
              <a:endPara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grpSp>
          <p:nvGrpSpPr>
            <p:cNvPr id="15" name="그룹 14"/>
            <p:cNvGrpSpPr/>
            <p:nvPr/>
          </p:nvGrpSpPr>
          <p:grpSpPr>
            <a:xfrm>
              <a:off x="2108684" y="4602870"/>
              <a:ext cx="721514" cy="726497"/>
              <a:chOff x="5493178" y="1820337"/>
              <a:chExt cx="862662" cy="868622"/>
            </a:xfrm>
          </p:grpSpPr>
          <p:sp>
            <p:nvSpPr>
              <p:cNvPr id="16" name="타원 15"/>
              <p:cNvSpPr/>
              <p:nvPr/>
            </p:nvSpPr>
            <p:spPr>
              <a:xfrm>
                <a:off x="5493178" y="1820337"/>
                <a:ext cx="862662" cy="862662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68BDF2"/>
                  </a:gs>
                  <a:gs pos="51000">
                    <a:srgbClr val="8BCDF5"/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dist="63500" dir="2700000" algn="t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/>
                <a:endParaRPr lang="ko-KR" altLang="en-US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  <p:sp>
            <p:nvSpPr>
              <p:cNvPr id="17" name="자유형 16"/>
              <p:cNvSpPr/>
              <p:nvPr/>
            </p:nvSpPr>
            <p:spPr>
              <a:xfrm>
                <a:off x="5733586" y="2014178"/>
                <a:ext cx="617808" cy="674781"/>
              </a:xfrm>
              <a:custGeom>
                <a:avLst/>
                <a:gdLst>
                  <a:gd name="connsiteX0" fmla="*/ 0 w 660400"/>
                  <a:gd name="connsiteY0" fmla="*/ 285750 h 596900"/>
                  <a:gd name="connsiteX1" fmla="*/ 311150 w 660400"/>
                  <a:gd name="connsiteY1" fmla="*/ 596900 h 596900"/>
                  <a:gd name="connsiteX2" fmla="*/ 660400 w 660400"/>
                  <a:gd name="connsiteY2" fmla="*/ 171450 h 596900"/>
                  <a:gd name="connsiteX3" fmla="*/ 406400 w 660400"/>
                  <a:gd name="connsiteY3" fmla="*/ 0 h 596900"/>
                  <a:gd name="connsiteX4" fmla="*/ 0 w 660400"/>
                  <a:gd name="connsiteY4" fmla="*/ 285750 h 596900"/>
                  <a:gd name="connsiteX0" fmla="*/ 0 w 660400"/>
                  <a:gd name="connsiteY0" fmla="*/ 285750 h 596900"/>
                  <a:gd name="connsiteX1" fmla="*/ 311150 w 660400"/>
                  <a:gd name="connsiteY1" fmla="*/ 596900 h 596900"/>
                  <a:gd name="connsiteX2" fmla="*/ 660400 w 660400"/>
                  <a:gd name="connsiteY2" fmla="*/ 254000 h 596900"/>
                  <a:gd name="connsiteX3" fmla="*/ 406400 w 660400"/>
                  <a:gd name="connsiteY3" fmla="*/ 0 h 596900"/>
                  <a:gd name="connsiteX4" fmla="*/ 0 w 660400"/>
                  <a:gd name="connsiteY4" fmla="*/ 285750 h 596900"/>
                  <a:gd name="connsiteX0" fmla="*/ 0 w 660400"/>
                  <a:gd name="connsiteY0" fmla="*/ 304800 h 615950"/>
                  <a:gd name="connsiteX1" fmla="*/ 311150 w 660400"/>
                  <a:gd name="connsiteY1" fmla="*/ 615950 h 615950"/>
                  <a:gd name="connsiteX2" fmla="*/ 660400 w 660400"/>
                  <a:gd name="connsiteY2" fmla="*/ 273050 h 615950"/>
                  <a:gd name="connsiteX3" fmla="*/ 401638 w 660400"/>
                  <a:gd name="connsiteY3" fmla="*/ 0 h 615950"/>
                  <a:gd name="connsiteX4" fmla="*/ 0 w 660400"/>
                  <a:gd name="connsiteY4" fmla="*/ 304800 h 615950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22300"/>
                  <a:gd name="connsiteY0" fmla="*/ 345281 h 630238"/>
                  <a:gd name="connsiteX1" fmla="*/ 284956 w 622300"/>
                  <a:gd name="connsiteY1" fmla="*/ 630238 h 630238"/>
                  <a:gd name="connsiteX2" fmla="*/ 622300 w 622300"/>
                  <a:gd name="connsiteY2" fmla="*/ 273050 h 630238"/>
                  <a:gd name="connsiteX3" fmla="*/ 363538 w 622300"/>
                  <a:gd name="connsiteY3" fmla="*/ 0 h 630238"/>
                  <a:gd name="connsiteX4" fmla="*/ 0 w 622300"/>
                  <a:gd name="connsiteY4" fmla="*/ 345281 h 630238"/>
                  <a:gd name="connsiteX0" fmla="*/ 0 w 622300"/>
                  <a:gd name="connsiteY0" fmla="*/ 302418 h 587375"/>
                  <a:gd name="connsiteX1" fmla="*/ 284956 w 622300"/>
                  <a:gd name="connsiteY1" fmla="*/ 587375 h 587375"/>
                  <a:gd name="connsiteX2" fmla="*/ 622300 w 622300"/>
                  <a:gd name="connsiteY2" fmla="*/ 230187 h 587375"/>
                  <a:gd name="connsiteX3" fmla="*/ 384969 w 622300"/>
                  <a:gd name="connsiteY3" fmla="*/ 0 h 587375"/>
                  <a:gd name="connsiteX4" fmla="*/ 0 w 622300"/>
                  <a:gd name="connsiteY4" fmla="*/ 302418 h 587375"/>
                  <a:gd name="connsiteX0" fmla="*/ 0 w 653256"/>
                  <a:gd name="connsiteY0" fmla="*/ 254793 h 587375"/>
                  <a:gd name="connsiteX1" fmla="*/ 315912 w 653256"/>
                  <a:gd name="connsiteY1" fmla="*/ 587375 h 587375"/>
                  <a:gd name="connsiteX2" fmla="*/ 653256 w 653256"/>
                  <a:gd name="connsiteY2" fmla="*/ 230187 h 587375"/>
                  <a:gd name="connsiteX3" fmla="*/ 415925 w 653256"/>
                  <a:gd name="connsiteY3" fmla="*/ 0 h 587375"/>
                  <a:gd name="connsiteX4" fmla="*/ 0 w 653256"/>
                  <a:gd name="connsiteY4" fmla="*/ 254793 h 587375"/>
                  <a:gd name="connsiteX0" fmla="*/ 0 w 674723"/>
                  <a:gd name="connsiteY0" fmla="*/ 391645 h 587375"/>
                  <a:gd name="connsiteX1" fmla="*/ 337379 w 674723"/>
                  <a:gd name="connsiteY1" fmla="*/ 587375 h 587375"/>
                  <a:gd name="connsiteX2" fmla="*/ 674723 w 674723"/>
                  <a:gd name="connsiteY2" fmla="*/ 230187 h 587375"/>
                  <a:gd name="connsiteX3" fmla="*/ 437392 w 674723"/>
                  <a:gd name="connsiteY3" fmla="*/ 0 h 587375"/>
                  <a:gd name="connsiteX4" fmla="*/ 0 w 674723"/>
                  <a:gd name="connsiteY4" fmla="*/ 391645 h 587375"/>
                  <a:gd name="connsiteX0" fmla="*/ 0 w 674723"/>
                  <a:gd name="connsiteY0" fmla="*/ 512396 h 708126"/>
                  <a:gd name="connsiteX1" fmla="*/ 337379 w 674723"/>
                  <a:gd name="connsiteY1" fmla="*/ 708126 h 708126"/>
                  <a:gd name="connsiteX2" fmla="*/ 674723 w 674723"/>
                  <a:gd name="connsiteY2" fmla="*/ 350938 h 708126"/>
                  <a:gd name="connsiteX3" fmla="*/ 399825 w 674723"/>
                  <a:gd name="connsiteY3" fmla="*/ 0 h 708126"/>
                  <a:gd name="connsiteX4" fmla="*/ 0 w 674723"/>
                  <a:gd name="connsiteY4" fmla="*/ 512396 h 708126"/>
                  <a:gd name="connsiteX0" fmla="*/ 0 w 674723"/>
                  <a:gd name="connsiteY0" fmla="*/ 512396 h 734959"/>
                  <a:gd name="connsiteX1" fmla="*/ 224678 w 674723"/>
                  <a:gd name="connsiteY1" fmla="*/ 734959 h 734959"/>
                  <a:gd name="connsiteX2" fmla="*/ 674723 w 674723"/>
                  <a:gd name="connsiteY2" fmla="*/ 350938 h 734959"/>
                  <a:gd name="connsiteX3" fmla="*/ 399825 w 674723"/>
                  <a:gd name="connsiteY3" fmla="*/ 0 h 734959"/>
                  <a:gd name="connsiteX4" fmla="*/ 0 w 674723"/>
                  <a:gd name="connsiteY4" fmla="*/ 512396 h 734959"/>
                  <a:gd name="connsiteX0" fmla="*/ 0 w 674723"/>
                  <a:gd name="connsiteY0" fmla="*/ 512396 h 734959"/>
                  <a:gd name="connsiteX1" fmla="*/ 224678 w 674723"/>
                  <a:gd name="connsiteY1" fmla="*/ 734959 h 734959"/>
                  <a:gd name="connsiteX2" fmla="*/ 674723 w 674723"/>
                  <a:gd name="connsiteY2" fmla="*/ 350938 h 734959"/>
                  <a:gd name="connsiteX3" fmla="*/ 399825 w 674723"/>
                  <a:gd name="connsiteY3" fmla="*/ 0 h 734959"/>
                  <a:gd name="connsiteX4" fmla="*/ 0 w 674723"/>
                  <a:gd name="connsiteY4" fmla="*/ 512396 h 734959"/>
                  <a:gd name="connsiteX0" fmla="*/ 0 w 674723"/>
                  <a:gd name="connsiteY0" fmla="*/ 447995 h 670558"/>
                  <a:gd name="connsiteX1" fmla="*/ 224678 w 674723"/>
                  <a:gd name="connsiteY1" fmla="*/ 670558 h 670558"/>
                  <a:gd name="connsiteX2" fmla="*/ 674723 w 674723"/>
                  <a:gd name="connsiteY2" fmla="*/ 286537 h 670558"/>
                  <a:gd name="connsiteX3" fmla="*/ 426659 w 674723"/>
                  <a:gd name="connsiteY3" fmla="*/ 0 h 670558"/>
                  <a:gd name="connsiteX4" fmla="*/ 0 w 674723"/>
                  <a:gd name="connsiteY4" fmla="*/ 447995 h 670558"/>
                  <a:gd name="connsiteX0" fmla="*/ 0 w 696190"/>
                  <a:gd name="connsiteY0" fmla="*/ 399694 h 670558"/>
                  <a:gd name="connsiteX1" fmla="*/ 246145 w 696190"/>
                  <a:gd name="connsiteY1" fmla="*/ 670558 h 670558"/>
                  <a:gd name="connsiteX2" fmla="*/ 696190 w 696190"/>
                  <a:gd name="connsiteY2" fmla="*/ 286537 h 670558"/>
                  <a:gd name="connsiteX3" fmla="*/ 448126 w 696190"/>
                  <a:gd name="connsiteY3" fmla="*/ 0 h 670558"/>
                  <a:gd name="connsiteX4" fmla="*/ 0 w 696190"/>
                  <a:gd name="connsiteY4" fmla="*/ 399694 h 670558"/>
                  <a:gd name="connsiteX0" fmla="*/ 0 w 696190"/>
                  <a:gd name="connsiteY0" fmla="*/ 489526 h 760390"/>
                  <a:gd name="connsiteX1" fmla="*/ 246145 w 696190"/>
                  <a:gd name="connsiteY1" fmla="*/ 760390 h 760390"/>
                  <a:gd name="connsiteX2" fmla="*/ 696190 w 696190"/>
                  <a:gd name="connsiteY2" fmla="*/ 376369 h 760390"/>
                  <a:gd name="connsiteX3" fmla="*/ 358294 w 696190"/>
                  <a:gd name="connsiteY3" fmla="*/ 0 h 760390"/>
                  <a:gd name="connsiteX4" fmla="*/ 0 w 696190"/>
                  <a:gd name="connsiteY4" fmla="*/ 489526 h 76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6190" h="760390">
                    <a:moveTo>
                      <a:pt x="0" y="489526"/>
                    </a:moveTo>
                    <a:cubicBezTo>
                      <a:pt x="105304" y="600387"/>
                      <a:pt x="140841" y="649529"/>
                      <a:pt x="246145" y="760390"/>
                    </a:cubicBezTo>
                    <a:cubicBezTo>
                      <a:pt x="468236" y="737518"/>
                      <a:pt x="643273" y="571632"/>
                      <a:pt x="696190" y="376369"/>
                    </a:cubicBezTo>
                    <a:cubicBezTo>
                      <a:pt x="613502" y="280857"/>
                      <a:pt x="440982" y="95512"/>
                      <a:pt x="358294" y="0"/>
                    </a:cubicBezTo>
                    <a:cubicBezTo>
                      <a:pt x="225019" y="170799"/>
                      <a:pt x="133275" y="318727"/>
                      <a:pt x="0" y="489526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/>
                <a:endParaRPr lang="ko-KR" altLang="en-US" sz="20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  <p:pic>
            <p:nvPicPr>
              <p:cNvPr id="18" name="그림 1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4164" y="1971782"/>
                <a:ext cx="516219" cy="491441"/>
              </a:xfrm>
              <a:prstGeom prst="rect">
                <a:avLst/>
              </a:prstGeom>
            </p:spPr>
          </p:pic>
        </p:grpSp>
      </p:grpSp>
      <p:grpSp>
        <p:nvGrpSpPr>
          <p:cNvPr id="78" name="그룹 77"/>
          <p:cNvGrpSpPr/>
          <p:nvPr/>
        </p:nvGrpSpPr>
        <p:grpSpPr>
          <a:xfrm>
            <a:off x="415975" y="1628800"/>
            <a:ext cx="9074099" cy="721514"/>
            <a:chOff x="415975" y="1628800"/>
            <a:chExt cx="9074099" cy="721514"/>
          </a:xfrm>
        </p:grpSpPr>
        <p:sp>
          <p:nvSpPr>
            <p:cNvPr id="24" name="직사각형 23"/>
            <p:cNvSpPr/>
            <p:nvPr/>
          </p:nvSpPr>
          <p:spPr>
            <a:xfrm>
              <a:off x="812540" y="1833425"/>
              <a:ext cx="1224136" cy="31226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bg1"/>
                </a:contourClr>
              </a:sp3d>
            </a:bodyPr>
            <a:lstStyle/>
            <a:p>
              <a:pPr algn="ctr" latinLnBrk="0">
                <a:lnSpc>
                  <a:spcPct val="120000"/>
                </a:lnSpc>
              </a:pPr>
              <a:r>
                <a:rPr lang="ko-KR" altLang="en-US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선정 기준</a:t>
              </a:r>
              <a:endParaRPr lang="ko-KR" altLang="en-US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grpSp>
          <p:nvGrpSpPr>
            <p:cNvPr id="25" name="그룹 24"/>
            <p:cNvGrpSpPr/>
            <p:nvPr/>
          </p:nvGrpSpPr>
          <p:grpSpPr>
            <a:xfrm>
              <a:off x="415975" y="1815490"/>
              <a:ext cx="228560" cy="348135"/>
              <a:chOff x="2071996" y="1988840"/>
              <a:chExt cx="228560" cy="348135"/>
            </a:xfrm>
          </p:grpSpPr>
          <p:pic>
            <p:nvPicPr>
              <p:cNvPr id="26" name="그림 2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71996" y="1988840"/>
                <a:ext cx="228560" cy="330288"/>
              </a:xfrm>
              <a:prstGeom prst="rect">
                <a:avLst/>
              </a:prstGeom>
            </p:spPr>
          </p:pic>
          <p:cxnSp>
            <p:nvCxnSpPr>
              <p:cNvPr id="27" name="직선 연결선 26"/>
              <p:cNvCxnSpPr/>
              <p:nvPr/>
            </p:nvCxnSpPr>
            <p:spPr>
              <a:xfrm flipH="1">
                <a:off x="2144688" y="2192959"/>
                <a:ext cx="144016" cy="144016"/>
              </a:xfrm>
              <a:prstGeom prst="line">
                <a:avLst/>
              </a:prstGeom>
              <a:ln w="19304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직사각형 27"/>
            <p:cNvSpPr/>
            <p:nvPr/>
          </p:nvSpPr>
          <p:spPr>
            <a:xfrm>
              <a:off x="2972093" y="1860292"/>
              <a:ext cx="6517981" cy="258532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177800" indent="-177800" fontAlgn="base" latinLnBrk="0">
                <a:lnSpc>
                  <a:spcPct val="120000"/>
                </a:lnSpc>
                <a:spcBef>
                  <a:spcPct val="0"/>
                </a:spcBef>
                <a:spcAft>
                  <a:spcPts val="200"/>
                </a:spcAft>
                <a:buClr>
                  <a:schemeClr val="bg1">
                    <a:lumMod val="75000"/>
                  </a:schemeClr>
                </a:buClr>
                <a:buSzPct val="100000"/>
                <a:buFont typeface="Wingdings" panose="05000000000000000000" pitchFamily="2" charset="2"/>
                <a:buChar char="l"/>
                <a:defRPr/>
              </a:pP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대한민국 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국적을 가진 만 </a:t>
              </a:r>
              <a:r>
                <a:rPr lang="en-US" altLang="ko-KR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19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세 이상 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국민의 대표성 확보</a:t>
              </a:r>
            </a:p>
          </p:txBody>
        </p:sp>
        <p:grpSp>
          <p:nvGrpSpPr>
            <p:cNvPr id="29" name="그룹 28"/>
            <p:cNvGrpSpPr/>
            <p:nvPr/>
          </p:nvGrpSpPr>
          <p:grpSpPr>
            <a:xfrm>
              <a:off x="2108684" y="1628800"/>
              <a:ext cx="721514" cy="721514"/>
              <a:chOff x="7436193" y="2134290"/>
              <a:chExt cx="862662" cy="862662"/>
            </a:xfrm>
          </p:grpSpPr>
          <p:sp>
            <p:nvSpPr>
              <p:cNvPr id="30" name="타원 29"/>
              <p:cNvSpPr/>
              <p:nvPr/>
            </p:nvSpPr>
            <p:spPr>
              <a:xfrm>
                <a:off x="7436193" y="2134290"/>
                <a:ext cx="862662" cy="862662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68BDF2"/>
                  </a:gs>
                  <a:gs pos="51000">
                    <a:srgbClr val="8BCDF5"/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dist="63500" dir="2700000" algn="t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/>
                <a:endParaRPr lang="ko-KR" altLang="en-US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  <p:sp>
            <p:nvSpPr>
              <p:cNvPr id="31" name="자유형 30"/>
              <p:cNvSpPr/>
              <p:nvPr/>
            </p:nvSpPr>
            <p:spPr>
              <a:xfrm>
                <a:off x="7724517" y="2441360"/>
                <a:ext cx="556644" cy="526807"/>
              </a:xfrm>
              <a:custGeom>
                <a:avLst/>
                <a:gdLst>
                  <a:gd name="connsiteX0" fmla="*/ 0 w 657225"/>
                  <a:gd name="connsiteY0" fmla="*/ 188119 h 673894"/>
                  <a:gd name="connsiteX1" fmla="*/ 340519 w 657225"/>
                  <a:gd name="connsiteY1" fmla="*/ 673894 h 673894"/>
                  <a:gd name="connsiteX2" fmla="*/ 657225 w 657225"/>
                  <a:gd name="connsiteY2" fmla="*/ 381000 h 673894"/>
                  <a:gd name="connsiteX3" fmla="*/ 369094 w 657225"/>
                  <a:gd name="connsiteY3" fmla="*/ 0 h 673894"/>
                  <a:gd name="connsiteX4" fmla="*/ 0 w 657225"/>
                  <a:gd name="connsiteY4" fmla="*/ 188119 h 673894"/>
                  <a:gd name="connsiteX0" fmla="*/ 0 w 650082"/>
                  <a:gd name="connsiteY0" fmla="*/ 188119 h 673894"/>
                  <a:gd name="connsiteX1" fmla="*/ 340519 w 650082"/>
                  <a:gd name="connsiteY1" fmla="*/ 673894 h 673894"/>
                  <a:gd name="connsiteX2" fmla="*/ 650082 w 650082"/>
                  <a:gd name="connsiteY2" fmla="*/ 392906 h 673894"/>
                  <a:gd name="connsiteX3" fmla="*/ 369094 w 650082"/>
                  <a:gd name="connsiteY3" fmla="*/ 0 h 673894"/>
                  <a:gd name="connsiteX4" fmla="*/ 0 w 650082"/>
                  <a:gd name="connsiteY4" fmla="*/ 188119 h 673894"/>
                  <a:gd name="connsiteX0" fmla="*/ 0 w 650082"/>
                  <a:gd name="connsiteY0" fmla="*/ 128587 h 614362"/>
                  <a:gd name="connsiteX1" fmla="*/ 340519 w 650082"/>
                  <a:gd name="connsiteY1" fmla="*/ 614362 h 614362"/>
                  <a:gd name="connsiteX2" fmla="*/ 650082 w 650082"/>
                  <a:gd name="connsiteY2" fmla="*/ 333374 h 614362"/>
                  <a:gd name="connsiteX3" fmla="*/ 404812 w 650082"/>
                  <a:gd name="connsiteY3" fmla="*/ 0 h 614362"/>
                  <a:gd name="connsiteX4" fmla="*/ 0 w 650082"/>
                  <a:gd name="connsiteY4" fmla="*/ 128587 h 614362"/>
                  <a:gd name="connsiteX0" fmla="*/ 0 w 459582"/>
                  <a:gd name="connsiteY0" fmla="*/ 454819 h 614362"/>
                  <a:gd name="connsiteX1" fmla="*/ 150019 w 459582"/>
                  <a:gd name="connsiteY1" fmla="*/ 614362 h 614362"/>
                  <a:gd name="connsiteX2" fmla="*/ 459582 w 459582"/>
                  <a:gd name="connsiteY2" fmla="*/ 333374 h 614362"/>
                  <a:gd name="connsiteX3" fmla="*/ 214312 w 459582"/>
                  <a:gd name="connsiteY3" fmla="*/ 0 h 614362"/>
                  <a:gd name="connsiteX4" fmla="*/ 0 w 459582"/>
                  <a:gd name="connsiteY4" fmla="*/ 454819 h 614362"/>
                  <a:gd name="connsiteX0" fmla="*/ 0 w 459582"/>
                  <a:gd name="connsiteY0" fmla="*/ 454819 h 614362"/>
                  <a:gd name="connsiteX1" fmla="*/ 150019 w 459582"/>
                  <a:gd name="connsiteY1" fmla="*/ 614362 h 614362"/>
                  <a:gd name="connsiteX2" fmla="*/ 459582 w 459582"/>
                  <a:gd name="connsiteY2" fmla="*/ 333374 h 614362"/>
                  <a:gd name="connsiteX3" fmla="*/ 214312 w 459582"/>
                  <a:gd name="connsiteY3" fmla="*/ 0 h 614362"/>
                  <a:gd name="connsiteX4" fmla="*/ 102394 w 459582"/>
                  <a:gd name="connsiteY4" fmla="*/ 245268 h 614362"/>
                  <a:gd name="connsiteX5" fmla="*/ 0 w 459582"/>
                  <a:gd name="connsiteY5" fmla="*/ 454819 h 614362"/>
                  <a:gd name="connsiteX0" fmla="*/ 0 w 459582"/>
                  <a:gd name="connsiteY0" fmla="*/ 454819 h 614362"/>
                  <a:gd name="connsiteX1" fmla="*/ 150019 w 459582"/>
                  <a:gd name="connsiteY1" fmla="*/ 614362 h 614362"/>
                  <a:gd name="connsiteX2" fmla="*/ 459582 w 459582"/>
                  <a:gd name="connsiteY2" fmla="*/ 333374 h 614362"/>
                  <a:gd name="connsiteX3" fmla="*/ 214312 w 459582"/>
                  <a:gd name="connsiteY3" fmla="*/ 0 h 614362"/>
                  <a:gd name="connsiteX4" fmla="*/ 33338 w 459582"/>
                  <a:gd name="connsiteY4" fmla="*/ 150018 h 614362"/>
                  <a:gd name="connsiteX5" fmla="*/ 0 w 459582"/>
                  <a:gd name="connsiteY5" fmla="*/ 454819 h 614362"/>
                  <a:gd name="connsiteX0" fmla="*/ 0 w 459582"/>
                  <a:gd name="connsiteY0" fmla="*/ 454819 h 614362"/>
                  <a:gd name="connsiteX1" fmla="*/ 150019 w 459582"/>
                  <a:gd name="connsiteY1" fmla="*/ 614362 h 614362"/>
                  <a:gd name="connsiteX2" fmla="*/ 459582 w 459582"/>
                  <a:gd name="connsiteY2" fmla="*/ 333374 h 614362"/>
                  <a:gd name="connsiteX3" fmla="*/ 214312 w 459582"/>
                  <a:gd name="connsiteY3" fmla="*/ 0 h 614362"/>
                  <a:gd name="connsiteX4" fmla="*/ 33338 w 459582"/>
                  <a:gd name="connsiteY4" fmla="*/ 150018 h 614362"/>
                  <a:gd name="connsiteX5" fmla="*/ 0 w 459582"/>
                  <a:gd name="connsiteY5" fmla="*/ 454819 h 614362"/>
                  <a:gd name="connsiteX0" fmla="*/ 0 w 459582"/>
                  <a:gd name="connsiteY0" fmla="*/ 454819 h 614362"/>
                  <a:gd name="connsiteX1" fmla="*/ 150019 w 459582"/>
                  <a:gd name="connsiteY1" fmla="*/ 614362 h 614362"/>
                  <a:gd name="connsiteX2" fmla="*/ 459582 w 459582"/>
                  <a:gd name="connsiteY2" fmla="*/ 333374 h 614362"/>
                  <a:gd name="connsiteX3" fmla="*/ 214312 w 459582"/>
                  <a:gd name="connsiteY3" fmla="*/ 0 h 614362"/>
                  <a:gd name="connsiteX4" fmla="*/ 33338 w 459582"/>
                  <a:gd name="connsiteY4" fmla="*/ 150018 h 614362"/>
                  <a:gd name="connsiteX5" fmla="*/ 0 w 459582"/>
                  <a:gd name="connsiteY5" fmla="*/ 454819 h 614362"/>
                  <a:gd name="connsiteX0" fmla="*/ 0 w 485776"/>
                  <a:gd name="connsiteY0" fmla="*/ 454819 h 614362"/>
                  <a:gd name="connsiteX1" fmla="*/ 150019 w 485776"/>
                  <a:gd name="connsiteY1" fmla="*/ 614362 h 614362"/>
                  <a:gd name="connsiteX2" fmla="*/ 485776 w 485776"/>
                  <a:gd name="connsiteY2" fmla="*/ 269080 h 614362"/>
                  <a:gd name="connsiteX3" fmla="*/ 214312 w 485776"/>
                  <a:gd name="connsiteY3" fmla="*/ 0 h 614362"/>
                  <a:gd name="connsiteX4" fmla="*/ 33338 w 485776"/>
                  <a:gd name="connsiteY4" fmla="*/ 150018 h 614362"/>
                  <a:gd name="connsiteX5" fmla="*/ 0 w 485776"/>
                  <a:gd name="connsiteY5" fmla="*/ 454819 h 614362"/>
                  <a:gd name="connsiteX0" fmla="*/ 0 w 485776"/>
                  <a:gd name="connsiteY0" fmla="*/ 454819 h 614362"/>
                  <a:gd name="connsiteX1" fmla="*/ 150019 w 485776"/>
                  <a:gd name="connsiteY1" fmla="*/ 614362 h 614362"/>
                  <a:gd name="connsiteX2" fmla="*/ 485776 w 485776"/>
                  <a:gd name="connsiteY2" fmla="*/ 269080 h 614362"/>
                  <a:gd name="connsiteX3" fmla="*/ 214312 w 485776"/>
                  <a:gd name="connsiteY3" fmla="*/ 0 h 614362"/>
                  <a:gd name="connsiteX4" fmla="*/ 33338 w 485776"/>
                  <a:gd name="connsiteY4" fmla="*/ 150018 h 614362"/>
                  <a:gd name="connsiteX5" fmla="*/ 0 w 485776"/>
                  <a:gd name="connsiteY5" fmla="*/ 454819 h 614362"/>
                  <a:gd name="connsiteX0" fmla="*/ 0 w 745332"/>
                  <a:gd name="connsiteY0" fmla="*/ 185738 h 614362"/>
                  <a:gd name="connsiteX1" fmla="*/ 409575 w 745332"/>
                  <a:gd name="connsiteY1" fmla="*/ 614362 h 614362"/>
                  <a:gd name="connsiteX2" fmla="*/ 745332 w 745332"/>
                  <a:gd name="connsiteY2" fmla="*/ 269080 h 614362"/>
                  <a:gd name="connsiteX3" fmla="*/ 473868 w 745332"/>
                  <a:gd name="connsiteY3" fmla="*/ 0 h 614362"/>
                  <a:gd name="connsiteX4" fmla="*/ 292894 w 745332"/>
                  <a:gd name="connsiteY4" fmla="*/ 150018 h 614362"/>
                  <a:gd name="connsiteX5" fmla="*/ 0 w 745332"/>
                  <a:gd name="connsiteY5" fmla="*/ 185738 h 614362"/>
                  <a:gd name="connsiteX0" fmla="*/ 0 w 745332"/>
                  <a:gd name="connsiteY0" fmla="*/ 95251 h 523875"/>
                  <a:gd name="connsiteX1" fmla="*/ 409575 w 745332"/>
                  <a:gd name="connsiteY1" fmla="*/ 523875 h 523875"/>
                  <a:gd name="connsiteX2" fmla="*/ 745332 w 745332"/>
                  <a:gd name="connsiteY2" fmla="*/ 178593 h 523875"/>
                  <a:gd name="connsiteX3" fmla="*/ 545306 w 745332"/>
                  <a:gd name="connsiteY3" fmla="*/ 0 h 523875"/>
                  <a:gd name="connsiteX4" fmla="*/ 292894 w 745332"/>
                  <a:gd name="connsiteY4" fmla="*/ 59531 h 523875"/>
                  <a:gd name="connsiteX5" fmla="*/ 0 w 745332"/>
                  <a:gd name="connsiteY5" fmla="*/ 95251 h 523875"/>
                  <a:gd name="connsiteX0" fmla="*/ 0 w 745332"/>
                  <a:gd name="connsiteY0" fmla="*/ 202585 h 631209"/>
                  <a:gd name="connsiteX1" fmla="*/ 409575 w 745332"/>
                  <a:gd name="connsiteY1" fmla="*/ 631209 h 631209"/>
                  <a:gd name="connsiteX2" fmla="*/ 745332 w 745332"/>
                  <a:gd name="connsiteY2" fmla="*/ 285927 h 631209"/>
                  <a:gd name="connsiteX3" fmla="*/ 365521 w 745332"/>
                  <a:gd name="connsiteY3" fmla="*/ 0 h 631209"/>
                  <a:gd name="connsiteX4" fmla="*/ 292894 w 745332"/>
                  <a:gd name="connsiteY4" fmla="*/ 166865 h 631209"/>
                  <a:gd name="connsiteX5" fmla="*/ 0 w 745332"/>
                  <a:gd name="connsiteY5" fmla="*/ 202585 h 631209"/>
                  <a:gd name="connsiteX0" fmla="*/ 0 w 745332"/>
                  <a:gd name="connsiteY0" fmla="*/ 175752 h 604376"/>
                  <a:gd name="connsiteX1" fmla="*/ 409575 w 745332"/>
                  <a:gd name="connsiteY1" fmla="*/ 604376 h 604376"/>
                  <a:gd name="connsiteX2" fmla="*/ 745332 w 745332"/>
                  <a:gd name="connsiteY2" fmla="*/ 259094 h 604376"/>
                  <a:gd name="connsiteX3" fmla="*/ 421871 w 745332"/>
                  <a:gd name="connsiteY3" fmla="*/ 0 h 604376"/>
                  <a:gd name="connsiteX4" fmla="*/ 292894 w 745332"/>
                  <a:gd name="connsiteY4" fmla="*/ 140032 h 604376"/>
                  <a:gd name="connsiteX5" fmla="*/ 0 w 745332"/>
                  <a:gd name="connsiteY5" fmla="*/ 175752 h 604376"/>
                  <a:gd name="connsiteX0" fmla="*/ 0 w 731915"/>
                  <a:gd name="connsiteY0" fmla="*/ 175752 h 604376"/>
                  <a:gd name="connsiteX1" fmla="*/ 409575 w 731915"/>
                  <a:gd name="connsiteY1" fmla="*/ 604376 h 604376"/>
                  <a:gd name="connsiteX2" fmla="*/ 731915 w 731915"/>
                  <a:gd name="connsiteY2" fmla="*/ 283244 h 604376"/>
                  <a:gd name="connsiteX3" fmla="*/ 421871 w 731915"/>
                  <a:gd name="connsiteY3" fmla="*/ 0 h 604376"/>
                  <a:gd name="connsiteX4" fmla="*/ 292894 w 731915"/>
                  <a:gd name="connsiteY4" fmla="*/ 140032 h 604376"/>
                  <a:gd name="connsiteX5" fmla="*/ 0 w 731915"/>
                  <a:gd name="connsiteY5" fmla="*/ 175752 h 604376"/>
                  <a:gd name="connsiteX0" fmla="*/ 0 w 611164"/>
                  <a:gd name="connsiteY0" fmla="*/ 283086 h 604376"/>
                  <a:gd name="connsiteX1" fmla="*/ 288824 w 611164"/>
                  <a:gd name="connsiteY1" fmla="*/ 604376 h 604376"/>
                  <a:gd name="connsiteX2" fmla="*/ 611164 w 611164"/>
                  <a:gd name="connsiteY2" fmla="*/ 283244 h 604376"/>
                  <a:gd name="connsiteX3" fmla="*/ 301120 w 611164"/>
                  <a:gd name="connsiteY3" fmla="*/ 0 h 604376"/>
                  <a:gd name="connsiteX4" fmla="*/ 172143 w 611164"/>
                  <a:gd name="connsiteY4" fmla="*/ 140032 h 604376"/>
                  <a:gd name="connsiteX5" fmla="*/ 0 w 611164"/>
                  <a:gd name="connsiteY5" fmla="*/ 283086 h 604376"/>
                  <a:gd name="connsiteX0" fmla="*/ 0 w 627265"/>
                  <a:gd name="connsiteY0" fmla="*/ 272353 h 604376"/>
                  <a:gd name="connsiteX1" fmla="*/ 304925 w 627265"/>
                  <a:gd name="connsiteY1" fmla="*/ 604376 h 604376"/>
                  <a:gd name="connsiteX2" fmla="*/ 627265 w 627265"/>
                  <a:gd name="connsiteY2" fmla="*/ 283244 h 604376"/>
                  <a:gd name="connsiteX3" fmla="*/ 317221 w 627265"/>
                  <a:gd name="connsiteY3" fmla="*/ 0 h 604376"/>
                  <a:gd name="connsiteX4" fmla="*/ 188244 w 627265"/>
                  <a:gd name="connsiteY4" fmla="*/ 140032 h 604376"/>
                  <a:gd name="connsiteX5" fmla="*/ 0 w 627265"/>
                  <a:gd name="connsiteY5" fmla="*/ 272353 h 604376"/>
                  <a:gd name="connsiteX0" fmla="*/ 0 w 627265"/>
                  <a:gd name="connsiteY0" fmla="*/ 272353 h 588275"/>
                  <a:gd name="connsiteX1" fmla="*/ 329075 w 627265"/>
                  <a:gd name="connsiteY1" fmla="*/ 588275 h 588275"/>
                  <a:gd name="connsiteX2" fmla="*/ 627265 w 627265"/>
                  <a:gd name="connsiteY2" fmla="*/ 283244 h 588275"/>
                  <a:gd name="connsiteX3" fmla="*/ 317221 w 627265"/>
                  <a:gd name="connsiteY3" fmla="*/ 0 h 588275"/>
                  <a:gd name="connsiteX4" fmla="*/ 188244 w 627265"/>
                  <a:gd name="connsiteY4" fmla="*/ 140032 h 588275"/>
                  <a:gd name="connsiteX5" fmla="*/ 0 w 627265"/>
                  <a:gd name="connsiteY5" fmla="*/ 272353 h 588275"/>
                  <a:gd name="connsiteX0" fmla="*/ 0 w 627265"/>
                  <a:gd name="connsiteY0" fmla="*/ 272353 h 593642"/>
                  <a:gd name="connsiteX1" fmla="*/ 337124 w 627265"/>
                  <a:gd name="connsiteY1" fmla="*/ 593642 h 593642"/>
                  <a:gd name="connsiteX2" fmla="*/ 627265 w 627265"/>
                  <a:gd name="connsiteY2" fmla="*/ 283244 h 593642"/>
                  <a:gd name="connsiteX3" fmla="*/ 317221 w 627265"/>
                  <a:gd name="connsiteY3" fmla="*/ 0 h 593642"/>
                  <a:gd name="connsiteX4" fmla="*/ 188244 w 627265"/>
                  <a:gd name="connsiteY4" fmla="*/ 140032 h 593642"/>
                  <a:gd name="connsiteX5" fmla="*/ 0 w 627265"/>
                  <a:gd name="connsiteY5" fmla="*/ 272353 h 593642"/>
                  <a:gd name="connsiteX0" fmla="*/ 0 w 627265"/>
                  <a:gd name="connsiteY0" fmla="*/ 272353 h 593642"/>
                  <a:gd name="connsiteX1" fmla="*/ 337124 w 627265"/>
                  <a:gd name="connsiteY1" fmla="*/ 593642 h 593642"/>
                  <a:gd name="connsiteX2" fmla="*/ 627265 w 627265"/>
                  <a:gd name="connsiteY2" fmla="*/ 283244 h 593642"/>
                  <a:gd name="connsiteX3" fmla="*/ 317221 w 627265"/>
                  <a:gd name="connsiteY3" fmla="*/ 0 h 593642"/>
                  <a:gd name="connsiteX4" fmla="*/ 188244 w 627265"/>
                  <a:gd name="connsiteY4" fmla="*/ 140032 h 593642"/>
                  <a:gd name="connsiteX5" fmla="*/ 0 w 627265"/>
                  <a:gd name="connsiteY5" fmla="*/ 272353 h 59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265" h="593642">
                    <a:moveTo>
                      <a:pt x="0" y="272353"/>
                    </a:moveTo>
                    <a:lnTo>
                      <a:pt x="337124" y="593642"/>
                    </a:lnTo>
                    <a:cubicBezTo>
                      <a:pt x="519124" y="516346"/>
                      <a:pt x="585990" y="391194"/>
                      <a:pt x="627265" y="283244"/>
                    </a:cubicBezTo>
                    <a:lnTo>
                      <a:pt x="317221" y="0"/>
                    </a:lnTo>
                    <a:lnTo>
                      <a:pt x="188244" y="140032"/>
                    </a:lnTo>
                    <a:lnTo>
                      <a:pt x="0" y="272353"/>
                    </a:lnTo>
                    <a:close/>
                  </a:path>
                </a:pathLst>
              </a:custGeom>
              <a:solidFill>
                <a:schemeClr val="bg1">
                  <a:lumMod val="50000"/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/>
                <a:endParaRPr lang="ko-KR" altLang="en-US" sz="20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  <p:pic>
            <p:nvPicPr>
              <p:cNvPr id="32" name="그림 3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33616" y="2331713"/>
                <a:ext cx="523740" cy="523740"/>
              </a:xfrm>
              <a:prstGeom prst="rect">
                <a:avLst/>
              </a:prstGeom>
            </p:spPr>
          </p:pic>
        </p:grpSp>
      </p:grpSp>
      <p:cxnSp>
        <p:nvCxnSpPr>
          <p:cNvPr id="42" name="직선 연결선 41"/>
          <p:cNvCxnSpPr/>
          <p:nvPr/>
        </p:nvCxnSpPr>
        <p:spPr>
          <a:xfrm>
            <a:off x="2108685" y="3540306"/>
            <a:ext cx="738139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2108685" y="2504812"/>
            <a:ext cx="738139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2108685" y="4575800"/>
            <a:ext cx="738139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그룹 76"/>
          <p:cNvGrpSpPr/>
          <p:nvPr/>
        </p:nvGrpSpPr>
        <p:grpSpPr>
          <a:xfrm>
            <a:off x="415975" y="2659310"/>
            <a:ext cx="9083101" cy="726498"/>
            <a:chOff x="415975" y="2600908"/>
            <a:chExt cx="9083101" cy="726498"/>
          </a:xfrm>
        </p:grpSpPr>
        <p:grpSp>
          <p:nvGrpSpPr>
            <p:cNvPr id="9" name="그룹 8"/>
            <p:cNvGrpSpPr/>
            <p:nvPr/>
          </p:nvGrpSpPr>
          <p:grpSpPr>
            <a:xfrm>
              <a:off x="2108684" y="2600908"/>
              <a:ext cx="721514" cy="726498"/>
              <a:chOff x="5493178" y="2134290"/>
              <a:chExt cx="862662" cy="868623"/>
            </a:xfrm>
          </p:grpSpPr>
          <p:sp>
            <p:nvSpPr>
              <p:cNvPr id="10" name="타원 9"/>
              <p:cNvSpPr/>
              <p:nvPr/>
            </p:nvSpPr>
            <p:spPr>
              <a:xfrm>
                <a:off x="5493178" y="2134290"/>
                <a:ext cx="862662" cy="862662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68BDF2"/>
                  </a:gs>
                  <a:gs pos="51000">
                    <a:srgbClr val="8BCDF5"/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dist="63500" dir="2700000" algn="t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/>
                <a:endParaRPr lang="ko-KR" altLang="en-US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  <p:sp>
            <p:nvSpPr>
              <p:cNvPr id="11" name="자유형 10"/>
              <p:cNvSpPr/>
              <p:nvPr/>
            </p:nvSpPr>
            <p:spPr>
              <a:xfrm>
                <a:off x="5752637" y="2350700"/>
                <a:ext cx="598758" cy="652213"/>
              </a:xfrm>
              <a:custGeom>
                <a:avLst/>
                <a:gdLst>
                  <a:gd name="connsiteX0" fmla="*/ 0 w 660400"/>
                  <a:gd name="connsiteY0" fmla="*/ 285750 h 596900"/>
                  <a:gd name="connsiteX1" fmla="*/ 311150 w 660400"/>
                  <a:gd name="connsiteY1" fmla="*/ 596900 h 596900"/>
                  <a:gd name="connsiteX2" fmla="*/ 660400 w 660400"/>
                  <a:gd name="connsiteY2" fmla="*/ 171450 h 596900"/>
                  <a:gd name="connsiteX3" fmla="*/ 406400 w 660400"/>
                  <a:gd name="connsiteY3" fmla="*/ 0 h 596900"/>
                  <a:gd name="connsiteX4" fmla="*/ 0 w 660400"/>
                  <a:gd name="connsiteY4" fmla="*/ 285750 h 596900"/>
                  <a:gd name="connsiteX0" fmla="*/ 0 w 660400"/>
                  <a:gd name="connsiteY0" fmla="*/ 285750 h 596900"/>
                  <a:gd name="connsiteX1" fmla="*/ 311150 w 660400"/>
                  <a:gd name="connsiteY1" fmla="*/ 596900 h 596900"/>
                  <a:gd name="connsiteX2" fmla="*/ 660400 w 660400"/>
                  <a:gd name="connsiteY2" fmla="*/ 254000 h 596900"/>
                  <a:gd name="connsiteX3" fmla="*/ 406400 w 660400"/>
                  <a:gd name="connsiteY3" fmla="*/ 0 h 596900"/>
                  <a:gd name="connsiteX4" fmla="*/ 0 w 660400"/>
                  <a:gd name="connsiteY4" fmla="*/ 285750 h 596900"/>
                  <a:gd name="connsiteX0" fmla="*/ 0 w 660400"/>
                  <a:gd name="connsiteY0" fmla="*/ 304800 h 615950"/>
                  <a:gd name="connsiteX1" fmla="*/ 311150 w 660400"/>
                  <a:gd name="connsiteY1" fmla="*/ 615950 h 615950"/>
                  <a:gd name="connsiteX2" fmla="*/ 660400 w 660400"/>
                  <a:gd name="connsiteY2" fmla="*/ 273050 h 615950"/>
                  <a:gd name="connsiteX3" fmla="*/ 401638 w 660400"/>
                  <a:gd name="connsiteY3" fmla="*/ 0 h 615950"/>
                  <a:gd name="connsiteX4" fmla="*/ 0 w 660400"/>
                  <a:gd name="connsiteY4" fmla="*/ 304800 h 615950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22300"/>
                  <a:gd name="connsiteY0" fmla="*/ 345281 h 630238"/>
                  <a:gd name="connsiteX1" fmla="*/ 284956 w 622300"/>
                  <a:gd name="connsiteY1" fmla="*/ 630238 h 630238"/>
                  <a:gd name="connsiteX2" fmla="*/ 622300 w 622300"/>
                  <a:gd name="connsiteY2" fmla="*/ 273050 h 630238"/>
                  <a:gd name="connsiteX3" fmla="*/ 363538 w 622300"/>
                  <a:gd name="connsiteY3" fmla="*/ 0 h 630238"/>
                  <a:gd name="connsiteX4" fmla="*/ 0 w 622300"/>
                  <a:gd name="connsiteY4" fmla="*/ 345281 h 630238"/>
                  <a:gd name="connsiteX0" fmla="*/ 0 w 622300"/>
                  <a:gd name="connsiteY0" fmla="*/ 302418 h 587375"/>
                  <a:gd name="connsiteX1" fmla="*/ 284956 w 622300"/>
                  <a:gd name="connsiteY1" fmla="*/ 587375 h 587375"/>
                  <a:gd name="connsiteX2" fmla="*/ 622300 w 622300"/>
                  <a:gd name="connsiteY2" fmla="*/ 230187 h 587375"/>
                  <a:gd name="connsiteX3" fmla="*/ 384969 w 622300"/>
                  <a:gd name="connsiteY3" fmla="*/ 0 h 587375"/>
                  <a:gd name="connsiteX4" fmla="*/ 0 w 622300"/>
                  <a:gd name="connsiteY4" fmla="*/ 302418 h 587375"/>
                  <a:gd name="connsiteX0" fmla="*/ 0 w 653256"/>
                  <a:gd name="connsiteY0" fmla="*/ 254793 h 587375"/>
                  <a:gd name="connsiteX1" fmla="*/ 315912 w 653256"/>
                  <a:gd name="connsiteY1" fmla="*/ 587375 h 587375"/>
                  <a:gd name="connsiteX2" fmla="*/ 653256 w 653256"/>
                  <a:gd name="connsiteY2" fmla="*/ 230187 h 587375"/>
                  <a:gd name="connsiteX3" fmla="*/ 415925 w 653256"/>
                  <a:gd name="connsiteY3" fmla="*/ 0 h 587375"/>
                  <a:gd name="connsiteX4" fmla="*/ 0 w 653256"/>
                  <a:gd name="connsiteY4" fmla="*/ 254793 h 587375"/>
                  <a:gd name="connsiteX0" fmla="*/ 0 w 674723"/>
                  <a:gd name="connsiteY0" fmla="*/ 391645 h 587375"/>
                  <a:gd name="connsiteX1" fmla="*/ 337379 w 674723"/>
                  <a:gd name="connsiteY1" fmla="*/ 587375 h 587375"/>
                  <a:gd name="connsiteX2" fmla="*/ 674723 w 674723"/>
                  <a:gd name="connsiteY2" fmla="*/ 230187 h 587375"/>
                  <a:gd name="connsiteX3" fmla="*/ 437392 w 674723"/>
                  <a:gd name="connsiteY3" fmla="*/ 0 h 587375"/>
                  <a:gd name="connsiteX4" fmla="*/ 0 w 674723"/>
                  <a:gd name="connsiteY4" fmla="*/ 391645 h 587375"/>
                  <a:gd name="connsiteX0" fmla="*/ 0 w 674723"/>
                  <a:gd name="connsiteY0" fmla="*/ 512396 h 708126"/>
                  <a:gd name="connsiteX1" fmla="*/ 337379 w 674723"/>
                  <a:gd name="connsiteY1" fmla="*/ 708126 h 708126"/>
                  <a:gd name="connsiteX2" fmla="*/ 674723 w 674723"/>
                  <a:gd name="connsiteY2" fmla="*/ 350938 h 708126"/>
                  <a:gd name="connsiteX3" fmla="*/ 399825 w 674723"/>
                  <a:gd name="connsiteY3" fmla="*/ 0 h 708126"/>
                  <a:gd name="connsiteX4" fmla="*/ 0 w 674723"/>
                  <a:gd name="connsiteY4" fmla="*/ 512396 h 708126"/>
                  <a:gd name="connsiteX0" fmla="*/ 0 w 674723"/>
                  <a:gd name="connsiteY0" fmla="*/ 512396 h 734959"/>
                  <a:gd name="connsiteX1" fmla="*/ 224678 w 674723"/>
                  <a:gd name="connsiteY1" fmla="*/ 734959 h 734959"/>
                  <a:gd name="connsiteX2" fmla="*/ 674723 w 674723"/>
                  <a:gd name="connsiteY2" fmla="*/ 350938 h 734959"/>
                  <a:gd name="connsiteX3" fmla="*/ 399825 w 674723"/>
                  <a:gd name="connsiteY3" fmla="*/ 0 h 734959"/>
                  <a:gd name="connsiteX4" fmla="*/ 0 w 674723"/>
                  <a:gd name="connsiteY4" fmla="*/ 512396 h 734959"/>
                  <a:gd name="connsiteX0" fmla="*/ 0 w 674723"/>
                  <a:gd name="connsiteY0" fmla="*/ 512396 h 734959"/>
                  <a:gd name="connsiteX1" fmla="*/ 224678 w 674723"/>
                  <a:gd name="connsiteY1" fmla="*/ 734959 h 734959"/>
                  <a:gd name="connsiteX2" fmla="*/ 674723 w 674723"/>
                  <a:gd name="connsiteY2" fmla="*/ 350938 h 734959"/>
                  <a:gd name="connsiteX3" fmla="*/ 399825 w 674723"/>
                  <a:gd name="connsiteY3" fmla="*/ 0 h 734959"/>
                  <a:gd name="connsiteX4" fmla="*/ 0 w 674723"/>
                  <a:gd name="connsiteY4" fmla="*/ 512396 h 734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4723" h="734959">
                    <a:moveTo>
                      <a:pt x="0" y="512396"/>
                    </a:moveTo>
                    <a:cubicBezTo>
                      <a:pt x="105304" y="623257"/>
                      <a:pt x="119374" y="624098"/>
                      <a:pt x="224678" y="734959"/>
                    </a:cubicBezTo>
                    <a:cubicBezTo>
                      <a:pt x="446769" y="712087"/>
                      <a:pt x="621806" y="546201"/>
                      <a:pt x="674723" y="350938"/>
                    </a:cubicBezTo>
                    <a:lnTo>
                      <a:pt x="399825" y="0"/>
                    </a:lnTo>
                    <a:lnTo>
                      <a:pt x="0" y="512396"/>
                    </a:lnTo>
                    <a:close/>
                  </a:path>
                </a:pathLst>
              </a:custGeom>
              <a:solidFill>
                <a:schemeClr val="bg1">
                  <a:lumMod val="50000"/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/>
                <a:endParaRPr lang="ko-KR" altLang="en-US" sz="20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  <p:pic>
            <p:nvPicPr>
              <p:cNvPr id="12" name="그림 11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43890" y="2328587"/>
                <a:ext cx="361238" cy="474068"/>
              </a:xfrm>
              <a:prstGeom prst="rect">
                <a:avLst/>
              </a:prstGeom>
            </p:spPr>
          </p:pic>
        </p:grpSp>
        <p:grpSp>
          <p:nvGrpSpPr>
            <p:cNvPr id="46" name="그룹 45"/>
            <p:cNvGrpSpPr/>
            <p:nvPr/>
          </p:nvGrpSpPr>
          <p:grpSpPr>
            <a:xfrm>
              <a:off x="415975" y="2790090"/>
              <a:ext cx="244828" cy="348135"/>
              <a:chOff x="7641450" y="1988840"/>
              <a:chExt cx="244828" cy="348135"/>
            </a:xfrm>
          </p:grpSpPr>
          <p:pic>
            <p:nvPicPr>
              <p:cNvPr id="47" name="그림 46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41450" y="1988840"/>
                <a:ext cx="228559" cy="330287"/>
              </a:xfrm>
              <a:prstGeom prst="rect">
                <a:avLst/>
              </a:prstGeom>
            </p:spPr>
          </p:pic>
          <p:cxnSp>
            <p:nvCxnSpPr>
              <p:cNvPr id="48" name="직선 연결선 47"/>
              <p:cNvCxnSpPr/>
              <p:nvPr/>
            </p:nvCxnSpPr>
            <p:spPr>
              <a:xfrm flipH="1">
                <a:off x="7742262" y="2192959"/>
                <a:ext cx="144016" cy="144016"/>
              </a:xfrm>
              <a:prstGeom prst="line">
                <a:avLst/>
              </a:prstGeom>
              <a:ln w="19304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직사각형 52"/>
            <p:cNvSpPr/>
            <p:nvPr/>
          </p:nvSpPr>
          <p:spPr>
            <a:xfrm>
              <a:off x="812540" y="2797958"/>
              <a:ext cx="1224136" cy="33239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bg1"/>
                </a:contourClr>
              </a:sp3d>
            </a:bodyPr>
            <a:lstStyle/>
            <a:p>
              <a:pPr algn="ctr" latinLnBrk="0">
                <a:lnSpc>
                  <a:spcPct val="120000"/>
                </a:lnSpc>
              </a:pPr>
              <a:r>
                <a:rPr lang="ko-KR" altLang="en-US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선정 방식</a:t>
              </a: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2972094" y="2834892"/>
              <a:ext cx="6526982" cy="258532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177800" indent="-177800" fontAlgn="base" latinLnBrk="0">
                <a:lnSpc>
                  <a:spcPct val="120000"/>
                </a:lnSpc>
                <a:spcBef>
                  <a:spcPct val="0"/>
                </a:spcBef>
                <a:spcAft>
                  <a:spcPts val="200"/>
                </a:spcAft>
                <a:buClr>
                  <a:schemeClr val="bg1">
                    <a:lumMod val="75000"/>
                  </a:schemeClr>
                </a:buClr>
                <a:buSzPct val="100000"/>
                <a:buFont typeface="Wingdings" panose="05000000000000000000" pitchFamily="2" charset="2"/>
                <a:buChar char="l"/>
                <a:defRPr/>
              </a:pPr>
              <a:r>
                <a:rPr lang="ko-KR" altLang="en-US" sz="1400" spc="-50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시민참여단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모집 조사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를 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통해 표본추출 및 </a:t>
              </a:r>
              <a:r>
                <a:rPr lang="ko-KR" altLang="en-US" sz="1400" spc="-50" dirty="0" err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시민참여단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선정</a:t>
              </a:r>
              <a:endParaRPr lang="en-US" altLang="ko-KR" sz="14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415975" y="3694804"/>
            <a:ext cx="9083048" cy="726498"/>
            <a:chOff x="415975" y="3594010"/>
            <a:chExt cx="9083048" cy="726498"/>
          </a:xfrm>
        </p:grpSpPr>
        <p:grpSp>
          <p:nvGrpSpPr>
            <p:cNvPr id="37" name="그룹 36"/>
            <p:cNvGrpSpPr/>
            <p:nvPr/>
          </p:nvGrpSpPr>
          <p:grpSpPr>
            <a:xfrm>
              <a:off x="415975" y="3779405"/>
              <a:ext cx="240293" cy="348135"/>
              <a:chOff x="4856723" y="1988840"/>
              <a:chExt cx="240293" cy="348135"/>
            </a:xfrm>
          </p:grpSpPr>
          <p:pic>
            <p:nvPicPr>
              <p:cNvPr id="38" name="그림 37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56723" y="1988840"/>
                <a:ext cx="228559" cy="330288"/>
              </a:xfrm>
              <a:prstGeom prst="rect">
                <a:avLst/>
              </a:prstGeom>
            </p:spPr>
          </p:pic>
          <p:cxnSp>
            <p:nvCxnSpPr>
              <p:cNvPr id="39" name="직선 연결선 38"/>
              <p:cNvCxnSpPr/>
              <p:nvPr/>
            </p:nvCxnSpPr>
            <p:spPr>
              <a:xfrm flipH="1">
                <a:off x="4953000" y="2192959"/>
                <a:ext cx="144016" cy="144016"/>
              </a:xfrm>
              <a:prstGeom prst="line">
                <a:avLst/>
              </a:prstGeom>
              <a:ln w="19304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직사각형 39"/>
            <p:cNvSpPr/>
            <p:nvPr/>
          </p:nvSpPr>
          <p:spPr>
            <a:xfrm>
              <a:off x="812540" y="3787273"/>
              <a:ext cx="1224136" cy="33239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  <a:scene3d>
                <a:camera prst="orthographicFront"/>
                <a:lightRig rig="threePt" dir="t"/>
              </a:scene3d>
              <a:sp3d>
                <a:bevelT w="0" h="0"/>
                <a:contourClr>
                  <a:schemeClr val="bg1"/>
                </a:contourClr>
              </a:sp3d>
            </a:bodyPr>
            <a:lstStyle/>
            <a:p>
              <a:pPr algn="ctr" latinLnBrk="0">
                <a:lnSpc>
                  <a:spcPct val="120000"/>
                </a:lnSpc>
              </a:pPr>
              <a:r>
                <a:rPr lang="ko-KR" altLang="en-US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표본 추출</a:t>
              </a:r>
              <a:endParaRPr lang="ko-KR" altLang="en-US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2973350" y="3694940"/>
              <a:ext cx="6525673" cy="517065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177800" indent="-177800" fontAlgn="base" latinLnBrk="0">
                <a:lnSpc>
                  <a:spcPct val="120000"/>
                </a:lnSpc>
                <a:spcBef>
                  <a:spcPct val="0"/>
                </a:spcBef>
                <a:spcAft>
                  <a:spcPts val="200"/>
                </a:spcAft>
                <a:buClr>
                  <a:schemeClr val="bg1">
                    <a:lumMod val="75000"/>
                  </a:schemeClr>
                </a:buClr>
                <a:buSzPct val="100000"/>
                <a:buFont typeface="Wingdings" panose="05000000000000000000" pitchFamily="2" charset="2"/>
                <a:buChar char="l"/>
                <a:defRPr/>
              </a:pP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지역</a:t>
              </a:r>
              <a:r>
                <a:rPr lang="en-US" altLang="ko-KR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</a:t>
              </a:r>
              <a:r>
                <a:rPr lang="en-US" altLang="ko-KR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· 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성</a:t>
              </a:r>
              <a:r>
                <a:rPr lang="en-US" altLang="ko-KR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 · 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연령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을 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고려</a:t>
              </a:r>
              <a:r>
                <a:rPr lang="en-US" altLang="ko-KR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,</a:t>
              </a:r>
              <a:br>
                <a:rPr lang="en-US" altLang="ko-KR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</a:br>
              <a:r>
                <a:rPr lang="en-US" altLang="ko-KR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160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개 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층</a:t>
              </a:r>
              <a:r>
                <a:rPr lang="ko-KR" altLang="en-US" sz="14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으로 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세분화하여 </a:t>
              </a:r>
              <a:r>
                <a:rPr lang="en-US" altLang="ko-KR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20,000</a:t>
              </a:r>
              <a:r>
                <a:rPr lang="ko-KR" altLang="en-US" sz="14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rPr>
                <a:t>명 추출</a:t>
              </a:r>
            </a:p>
          </p:txBody>
        </p:sp>
        <p:grpSp>
          <p:nvGrpSpPr>
            <p:cNvPr id="71" name="그룹 70"/>
            <p:cNvGrpSpPr/>
            <p:nvPr/>
          </p:nvGrpSpPr>
          <p:grpSpPr>
            <a:xfrm>
              <a:off x="2108684" y="3594010"/>
              <a:ext cx="721514" cy="726498"/>
              <a:chOff x="5493178" y="2134290"/>
              <a:chExt cx="862662" cy="868623"/>
            </a:xfrm>
          </p:grpSpPr>
          <p:sp>
            <p:nvSpPr>
              <p:cNvPr id="72" name="타원 71"/>
              <p:cNvSpPr/>
              <p:nvPr/>
            </p:nvSpPr>
            <p:spPr>
              <a:xfrm>
                <a:off x="5493178" y="2134290"/>
                <a:ext cx="862662" cy="862662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68BDF2"/>
                  </a:gs>
                  <a:gs pos="51000">
                    <a:srgbClr val="8BCDF5"/>
                  </a:gs>
                </a:gsLst>
                <a:lin ang="16200000" scaled="1"/>
                <a:tileRect/>
              </a:gradFill>
              <a:ln>
                <a:noFill/>
              </a:ln>
              <a:effectLst>
                <a:outerShdw dist="63500" dir="2700000" algn="tl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/>
                <a:endParaRPr lang="ko-KR" altLang="en-US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  <p:sp>
            <p:nvSpPr>
              <p:cNvPr id="73" name="자유형 72"/>
              <p:cNvSpPr/>
              <p:nvPr/>
            </p:nvSpPr>
            <p:spPr>
              <a:xfrm>
                <a:off x="5733587" y="2407850"/>
                <a:ext cx="617808" cy="595063"/>
              </a:xfrm>
              <a:custGeom>
                <a:avLst/>
                <a:gdLst>
                  <a:gd name="connsiteX0" fmla="*/ 0 w 660400"/>
                  <a:gd name="connsiteY0" fmla="*/ 285750 h 596900"/>
                  <a:gd name="connsiteX1" fmla="*/ 311150 w 660400"/>
                  <a:gd name="connsiteY1" fmla="*/ 596900 h 596900"/>
                  <a:gd name="connsiteX2" fmla="*/ 660400 w 660400"/>
                  <a:gd name="connsiteY2" fmla="*/ 171450 h 596900"/>
                  <a:gd name="connsiteX3" fmla="*/ 406400 w 660400"/>
                  <a:gd name="connsiteY3" fmla="*/ 0 h 596900"/>
                  <a:gd name="connsiteX4" fmla="*/ 0 w 660400"/>
                  <a:gd name="connsiteY4" fmla="*/ 285750 h 596900"/>
                  <a:gd name="connsiteX0" fmla="*/ 0 w 660400"/>
                  <a:gd name="connsiteY0" fmla="*/ 285750 h 596900"/>
                  <a:gd name="connsiteX1" fmla="*/ 311150 w 660400"/>
                  <a:gd name="connsiteY1" fmla="*/ 596900 h 596900"/>
                  <a:gd name="connsiteX2" fmla="*/ 660400 w 660400"/>
                  <a:gd name="connsiteY2" fmla="*/ 254000 h 596900"/>
                  <a:gd name="connsiteX3" fmla="*/ 406400 w 660400"/>
                  <a:gd name="connsiteY3" fmla="*/ 0 h 596900"/>
                  <a:gd name="connsiteX4" fmla="*/ 0 w 660400"/>
                  <a:gd name="connsiteY4" fmla="*/ 285750 h 596900"/>
                  <a:gd name="connsiteX0" fmla="*/ 0 w 660400"/>
                  <a:gd name="connsiteY0" fmla="*/ 304800 h 615950"/>
                  <a:gd name="connsiteX1" fmla="*/ 311150 w 660400"/>
                  <a:gd name="connsiteY1" fmla="*/ 615950 h 615950"/>
                  <a:gd name="connsiteX2" fmla="*/ 660400 w 660400"/>
                  <a:gd name="connsiteY2" fmla="*/ 273050 h 615950"/>
                  <a:gd name="connsiteX3" fmla="*/ 401638 w 660400"/>
                  <a:gd name="connsiteY3" fmla="*/ 0 h 615950"/>
                  <a:gd name="connsiteX4" fmla="*/ 0 w 660400"/>
                  <a:gd name="connsiteY4" fmla="*/ 304800 h 615950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60400"/>
                  <a:gd name="connsiteY0" fmla="*/ 304800 h 630238"/>
                  <a:gd name="connsiteX1" fmla="*/ 323056 w 660400"/>
                  <a:gd name="connsiteY1" fmla="*/ 630238 h 630238"/>
                  <a:gd name="connsiteX2" fmla="*/ 660400 w 660400"/>
                  <a:gd name="connsiteY2" fmla="*/ 273050 h 630238"/>
                  <a:gd name="connsiteX3" fmla="*/ 401638 w 660400"/>
                  <a:gd name="connsiteY3" fmla="*/ 0 h 630238"/>
                  <a:gd name="connsiteX4" fmla="*/ 0 w 660400"/>
                  <a:gd name="connsiteY4" fmla="*/ 304800 h 630238"/>
                  <a:gd name="connsiteX0" fmla="*/ 0 w 622300"/>
                  <a:gd name="connsiteY0" fmla="*/ 345281 h 630238"/>
                  <a:gd name="connsiteX1" fmla="*/ 284956 w 622300"/>
                  <a:gd name="connsiteY1" fmla="*/ 630238 h 630238"/>
                  <a:gd name="connsiteX2" fmla="*/ 622300 w 622300"/>
                  <a:gd name="connsiteY2" fmla="*/ 273050 h 630238"/>
                  <a:gd name="connsiteX3" fmla="*/ 363538 w 622300"/>
                  <a:gd name="connsiteY3" fmla="*/ 0 h 630238"/>
                  <a:gd name="connsiteX4" fmla="*/ 0 w 622300"/>
                  <a:gd name="connsiteY4" fmla="*/ 345281 h 630238"/>
                  <a:gd name="connsiteX0" fmla="*/ 0 w 622300"/>
                  <a:gd name="connsiteY0" fmla="*/ 302418 h 587375"/>
                  <a:gd name="connsiteX1" fmla="*/ 284956 w 622300"/>
                  <a:gd name="connsiteY1" fmla="*/ 587375 h 587375"/>
                  <a:gd name="connsiteX2" fmla="*/ 622300 w 622300"/>
                  <a:gd name="connsiteY2" fmla="*/ 230187 h 587375"/>
                  <a:gd name="connsiteX3" fmla="*/ 384969 w 622300"/>
                  <a:gd name="connsiteY3" fmla="*/ 0 h 587375"/>
                  <a:gd name="connsiteX4" fmla="*/ 0 w 622300"/>
                  <a:gd name="connsiteY4" fmla="*/ 302418 h 587375"/>
                  <a:gd name="connsiteX0" fmla="*/ 0 w 653256"/>
                  <a:gd name="connsiteY0" fmla="*/ 254793 h 587375"/>
                  <a:gd name="connsiteX1" fmla="*/ 315912 w 653256"/>
                  <a:gd name="connsiteY1" fmla="*/ 587375 h 587375"/>
                  <a:gd name="connsiteX2" fmla="*/ 653256 w 653256"/>
                  <a:gd name="connsiteY2" fmla="*/ 230187 h 587375"/>
                  <a:gd name="connsiteX3" fmla="*/ 415925 w 653256"/>
                  <a:gd name="connsiteY3" fmla="*/ 0 h 587375"/>
                  <a:gd name="connsiteX4" fmla="*/ 0 w 653256"/>
                  <a:gd name="connsiteY4" fmla="*/ 254793 h 587375"/>
                  <a:gd name="connsiteX0" fmla="*/ 0 w 674723"/>
                  <a:gd name="connsiteY0" fmla="*/ 391645 h 587375"/>
                  <a:gd name="connsiteX1" fmla="*/ 337379 w 674723"/>
                  <a:gd name="connsiteY1" fmla="*/ 587375 h 587375"/>
                  <a:gd name="connsiteX2" fmla="*/ 674723 w 674723"/>
                  <a:gd name="connsiteY2" fmla="*/ 230187 h 587375"/>
                  <a:gd name="connsiteX3" fmla="*/ 437392 w 674723"/>
                  <a:gd name="connsiteY3" fmla="*/ 0 h 587375"/>
                  <a:gd name="connsiteX4" fmla="*/ 0 w 674723"/>
                  <a:gd name="connsiteY4" fmla="*/ 391645 h 587375"/>
                  <a:gd name="connsiteX0" fmla="*/ 0 w 674723"/>
                  <a:gd name="connsiteY0" fmla="*/ 512396 h 708126"/>
                  <a:gd name="connsiteX1" fmla="*/ 337379 w 674723"/>
                  <a:gd name="connsiteY1" fmla="*/ 708126 h 708126"/>
                  <a:gd name="connsiteX2" fmla="*/ 674723 w 674723"/>
                  <a:gd name="connsiteY2" fmla="*/ 350938 h 708126"/>
                  <a:gd name="connsiteX3" fmla="*/ 399825 w 674723"/>
                  <a:gd name="connsiteY3" fmla="*/ 0 h 708126"/>
                  <a:gd name="connsiteX4" fmla="*/ 0 w 674723"/>
                  <a:gd name="connsiteY4" fmla="*/ 512396 h 708126"/>
                  <a:gd name="connsiteX0" fmla="*/ 0 w 674723"/>
                  <a:gd name="connsiteY0" fmla="*/ 512396 h 734959"/>
                  <a:gd name="connsiteX1" fmla="*/ 224678 w 674723"/>
                  <a:gd name="connsiteY1" fmla="*/ 734959 h 734959"/>
                  <a:gd name="connsiteX2" fmla="*/ 674723 w 674723"/>
                  <a:gd name="connsiteY2" fmla="*/ 350938 h 734959"/>
                  <a:gd name="connsiteX3" fmla="*/ 399825 w 674723"/>
                  <a:gd name="connsiteY3" fmla="*/ 0 h 734959"/>
                  <a:gd name="connsiteX4" fmla="*/ 0 w 674723"/>
                  <a:gd name="connsiteY4" fmla="*/ 512396 h 734959"/>
                  <a:gd name="connsiteX0" fmla="*/ 0 w 674723"/>
                  <a:gd name="connsiteY0" fmla="*/ 512396 h 734959"/>
                  <a:gd name="connsiteX1" fmla="*/ 224678 w 674723"/>
                  <a:gd name="connsiteY1" fmla="*/ 734959 h 734959"/>
                  <a:gd name="connsiteX2" fmla="*/ 674723 w 674723"/>
                  <a:gd name="connsiteY2" fmla="*/ 350938 h 734959"/>
                  <a:gd name="connsiteX3" fmla="*/ 399825 w 674723"/>
                  <a:gd name="connsiteY3" fmla="*/ 0 h 734959"/>
                  <a:gd name="connsiteX4" fmla="*/ 0 w 674723"/>
                  <a:gd name="connsiteY4" fmla="*/ 512396 h 734959"/>
                  <a:gd name="connsiteX0" fmla="*/ 0 w 674723"/>
                  <a:gd name="connsiteY0" fmla="*/ 447995 h 670558"/>
                  <a:gd name="connsiteX1" fmla="*/ 224678 w 674723"/>
                  <a:gd name="connsiteY1" fmla="*/ 670558 h 670558"/>
                  <a:gd name="connsiteX2" fmla="*/ 674723 w 674723"/>
                  <a:gd name="connsiteY2" fmla="*/ 286537 h 670558"/>
                  <a:gd name="connsiteX3" fmla="*/ 426659 w 674723"/>
                  <a:gd name="connsiteY3" fmla="*/ 0 h 670558"/>
                  <a:gd name="connsiteX4" fmla="*/ 0 w 674723"/>
                  <a:gd name="connsiteY4" fmla="*/ 447995 h 670558"/>
                  <a:gd name="connsiteX0" fmla="*/ 0 w 696190"/>
                  <a:gd name="connsiteY0" fmla="*/ 399694 h 670558"/>
                  <a:gd name="connsiteX1" fmla="*/ 246145 w 696190"/>
                  <a:gd name="connsiteY1" fmla="*/ 670558 h 670558"/>
                  <a:gd name="connsiteX2" fmla="*/ 696190 w 696190"/>
                  <a:gd name="connsiteY2" fmla="*/ 286537 h 670558"/>
                  <a:gd name="connsiteX3" fmla="*/ 448126 w 696190"/>
                  <a:gd name="connsiteY3" fmla="*/ 0 h 670558"/>
                  <a:gd name="connsiteX4" fmla="*/ 0 w 696190"/>
                  <a:gd name="connsiteY4" fmla="*/ 399694 h 670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96190" h="670558">
                    <a:moveTo>
                      <a:pt x="0" y="399694"/>
                    </a:moveTo>
                    <a:cubicBezTo>
                      <a:pt x="105304" y="510555"/>
                      <a:pt x="140841" y="559697"/>
                      <a:pt x="246145" y="670558"/>
                    </a:cubicBezTo>
                    <a:cubicBezTo>
                      <a:pt x="468236" y="647686"/>
                      <a:pt x="643273" y="481800"/>
                      <a:pt x="696190" y="286537"/>
                    </a:cubicBezTo>
                    <a:lnTo>
                      <a:pt x="448126" y="0"/>
                    </a:lnTo>
                    <a:cubicBezTo>
                      <a:pt x="314851" y="170799"/>
                      <a:pt x="133275" y="228895"/>
                      <a:pt x="0" y="399694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/>
                <a:endParaRPr lang="ko-KR" altLang="en-US" sz="20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Rix모던고딕 B" panose="02020603020101020101" pitchFamily="18" charset="-127"/>
                  <a:ea typeface="Rix모던고딕 B" panose="02020603020101020101" pitchFamily="18" charset="-127"/>
                </a:endParaRPr>
              </a:p>
            </p:txBody>
          </p:sp>
          <p:pic>
            <p:nvPicPr>
              <p:cNvPr id="74" name="그림 73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66399" y="2307511"/>
                <a:ext cx="516219" cy="516221"/>
              </a:xfrm>
              <a:prstGeom prst="rect">
                <a:avLst/>
              </a:prstGeom>
            </p:spPr>
          </p:pic>
        </p:grpSp>
      </p:grpSp>
      <p:sp>
        <p:nvSpPr>
          <p:cNvPr id="79" name="직사각형 78"/>
          <p:cNvSpPr/>
          <p:nvPr/>
        </p:nvSpPr>
        <p:spPr>
          <a:xfrm>
            <a:off x="415925" y="6198280"/>
            <a:ext cx="9074150" cy="2031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base" latinLnBrk="0">
              <a:lnSpc>
                <a:spcPct val="110000"/>
              </a:lnSpc>
            </a:pPr>
            <a:r>
              <a:rPr lang="en-US" altLang="ko-KR" sz="12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※</a:t>
            </a:r>
            <a:r>
              <a:rPr lang="ko-KR" altLang="en-US" sz="1200" spc="-5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 대입제도개편 공론화위원회에서 </a:t>
            </a:r>
            <a:r>
              <a:rPr lang="ko-KR" altLang="en-US" sz="12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국민을 대표할 수 있는 </a:t>
            </a:r>
            <a:r>
              <a:rPr lang="ko-KR" altLang="en-US" sz="1200" spc="-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시민참여단</a:t>
            </a:r>
            <a:r>
              <a:rPr lang="ko-KR" altLang="en-US" sz="12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rPr>
              <a:t> 선정 방식 및 규모 결정</a:t>
            </a:r>
          </a:p>
        </p:txBody>
      </p:sp>
    </p:spTree>
    <p:extLst>
      <p:ext uri="{BB962C8B-B14F-4D97-AF65-F5344CB8AC3E}">
        <p14:creationId xmlns:p14="http://schemas.microsoft.com/office/powerpoint/2010/main" val="35564320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ix 모던고딕 EB,B">
      <a:majorFont>
        <a:latin typeface="Rix모던고딕 EB"/>
        <a:ea typeface="Rix모던고딕 EB"/>
        <a:cs typeface=""/>
      </a:majorFont>
      <a:minorFont>
        <a:latin typeface="Rix모던고딕 B"/>
        <a:ea typeface="Rix모던고딕 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8227</TotalTime>
  <Words>1025</Words>
  <Application>Microsoft Office PowerPoint</Application>
  <PresentationFormat>A4 용지(210x297mm)</PresentationFormat>
  <Paragraphs>220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Rix모던고딕 M</vt:lpstr>
      <vt:lpstr>Arial</vt:lpstr>
      <vt:lpstr>나눔고딕</vt:lpstr>
      <vt:lpstr>Rix모던고딕 EB</vt:lpstr>
      <vt:lpstr>Rix모던고딕 B</vt:lpstr>
      <vt:lpstr>Wingdings</vt:lpstr>
      <vt:lpstr>1_Office 테마</vt:lpstr>
      <vt:lpstr>PowerPoint 프레젠테이션</vt:lpstr>
      <vt:lpstr>1. 공론화에 대한 이해</vt:lpstr>
      <vt:lpstr>2. 공론화 의의</vt:lpstr>
      <vt:lpstr>3. 대입제도 개편 공론화</vt:lpstr>
      <vt:lpstr>4. 공론화의 성공요건</vt:lpstr>
      <vt:lpstr>PowerPoint 프레젠테이션</vt:lpstr>
      <vt:lpstr>PowerPoint 프레젠테이션</vt:lpstr>
      <vt:lpstr>1. 대입제도개편 공론화 체계</vt:lpstr>
      <vt:lpstr>2. 시민참여단 선정 및 역할</vt:lpstr>
      <vt:lpstr>2. 시민참여단 선정 및 역할</vt:lpstr>
      <vt:lpstr>3. 시민참여단 1차 숙의토론회</vt:lpstr>
      <vt:lpstr>4. 이러닝(e-learning) : 온라인 숙의과정</vt:lpstr>
      <vt:lpstr>4. 이러닝(e-learning) : 온라인 숙의과정</vt:lpstr>
      <vt:lpstr>5. 시민참여단 2차 숙의토론회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백지수 (Ji Soo Baek)</dc:creator>
  <cp:lastModifiedBy>업무망156</cp:lastModifiedBy>
  <cp:revision>523</cp:revision>
  <cp:lastPrinted>2018-07-12T06:47:41Z</cp:lastPrinted>
  <dcterms:created xsi:type="dcterms:W3CDTF">2016-09-28T01:49:06Z</dcterms:created>
  <dcterms:modified xsi:type="dcterms:W3CDTF">2018-07-12T08:52:41Z</dcterms:modified>
</cp:coreProperties>
</file>